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26"/>
  </p:notesMasterIdLst>
  <p:sldIdLst>
    <p:sldId id="282" r:id="rId6"/>
    <p:sldId id="5886" r:id="rId7"/>
    <p:sldId id="5887" r:id="rId8"/>
    <p:sldId id="5867" r:id="rId9"/>
    <p:sldId id="5866" r:id="rId10"/>
    <p:sldId id="5868" r:id="rId11"/>
    <p:sldId id="5869" r:id="rId12"/>
    <p:sldId id="5875" r:id="rId13"/>
    <p:sldId id="3614" r:id="rId14"/>
    <p:sldId id="5881" r:id="rId15"/>
    <p:sldId id="5882" r:id="rId16"/>
    <p:sldId id="5885" r:id="rId17"/>
    <p:sldId id="5889" r:id="rId18"/>
    <p:sldId id="5888" r:id="rId19"/>
    <p:sldId id="5872" r:id="rId20"/>
    <p:sldId id="5890" r:id="rId21"/>
    <p:sldId id="5884" r:id="rId22"/>
    <p:sldId id="5873" r:id="rId23"/>
    <p:sldId id="3626" r:id="rId24"/>
    <p:sldId id="362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3B11A-E927-F07E-1095-22DC071509F1}" name="Cheewathep Testongla" initials="CT" userId="Cheewathep Testong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0FF"/>
    <a:srgbClr val="777777"/>
    <a:srgbClr val="4CB6AC"/>
    <a:srgbClr val="0E6187"/>
    <a:srgbClr val="FF9300"/>
    <a:srgbClr val="0070C0"/>
    <a:srgbClr val="C00000"/>
    <a:srgbClr val="A7649B"/>
    <a:srgbClr val="AEDCD9"/>
    <a:srgbClr val="525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5612" autoAdjust="0"/>
  </p:normalViewPr>
  <p:slideViewPr>
    <p:cSldViewPr snapToGrid="0">
      <p:cViewPr>
        <p:scale>
          <a:sx n="66" d="100"/>
          <a:sy n="66" d="100"/>
        </p:scale>
        <p:origin x="2472" y="726"/>
      </p:cViewPr>
      <p:guideLst/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58FB-85AE-4445-816D-D5A8ED6338E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F5950-1AA9-4B76-8C3E-9BAB59BD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3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7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"/>
            <a:ext cx="12192164" cy="685790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4300" y="3105196"/>
            <a:ext cx="11912600" cy="346075"/>
          </a:xfrm>
          <a:prstGeom prst="rect">
            <a:avLst/>
          </a:prstGeom>
        </p:spPr>
        <p:txBody>
          <a:bodyPr/>
          <a:lstStyle>
            <a:lvl1pPr>
              <a:defRPr sz="2380" b="1" baseline="0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lang="en-US" dirty="0"/>
              <a:t>PRESENTATION TITLE</a:t>
            </a:r>
            <a:endParaRPr lang="th-TH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86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582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4832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02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42D7336-20FE-458E-8D5C-96B48875A2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" y="0"/>
            <a:ext cx="12192001" cy="6858000"/>
          </a:xfrm>
          <a:prstGeom prst="rect">
            <a:avLst/>
          </a:prstGeom>
        </p:spPr>
      </p:pic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>
                <a:solidFill>
                  <a:srgbClr val="007D7A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 baseline="0">
                <a:solidFill>
                  <a:srgbClr val="61B7B0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5pPr>
          </a:lstStyle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8302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33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5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1" y="1"/>
            <a:ext cx="12218975" cy="687299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8672" y="305164"/>
            <a:ext cx="11963400" cy="384383"/>
          </a:xfrm>
          <a:prstGeom prst="rect">
            <a:avLst/>
          </a:prstGeom>
        </p:spPr>
        <p:txBody>
          <a:bodyPr anchor="ctr"/>
          <a:lstStyle>
            <a:lvl1pPr>
              <a:defRPr sz="2380" b="1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lang="en-US" dirty="0"/>
              <a:t>TOPIC</a:t>
            </a:r>
            <a:endParaRPr lang="th-TH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585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1" y="1"/>
            <a:ext cx="12218975" cy="6872990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896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110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50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742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330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961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683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139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7A619-0E98-9724-538B-D692FB84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42C9E-948D-1B70-38B4-A8165F61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699A-175D-D4E9-38A0-B2DFA13CB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C5CEF-FA76-4D67-874D-713248C07B63}" type="datetimeFigureOut">
              <a:rPr lang="th-TH" smtClean="0"/>
              <a:t>07/12/65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84CC-9D8D-BAA7-6FAD-2EC4B3F5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0DF4-9166-5F88-3842-FAC9C10D4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3300C-2793-4B22-8B3F-5ABD4BA46C6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584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jpeg"/><Relationship Id="rId21" Type="http://schemas.openxmlformats.org/officeDocument/2006/relationships/image" Target="../media/image37.jpe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49" y="1539412"/>
            <a:ext cx="10985502" cy="1723334"/>
          </a:xfrm>
        </p:spPr>
        <p:txBody>
          <a:bodyPr anchor="ctr">
            <a:no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ชีวเทพ เทศทองลา (</a:t>
            </a:r>
            <a:r>
              <a:rPr lang="th-TH" sz="4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โทนี่</a:t>
            </a:r>
            <a:r>
              <a:rPr lang="th-TH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05829" y="3429000"/>
            <a:ext cx="10985501" cy="1174125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 : Safety is the most important thing (SMIT 3.0) </a:t>
            </a:r>
          </a:p>
          <a:p>
            <a:r>
              <a:rPr lang="th-TH" sz="4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มหาวิทยาลัยเทคโนโลยีพระจอมเกล้าพระนครเหนือ</a:t>
            </a:r>
            <a:endParaRPr lang="en-US" sz="44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25758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with solid fill">
            <a:extLst>
              <a:ext uri="{FF2B5EF4-FFF2-40B4-BE49-F238E27FC236}">
                <a16:creationId xmlns:a16="http://schemas.microsoft.com/office/drawing/2014/main" id="{D3FAEA7E-83A0-F129-E7A8-4AF05D8D3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13" y="1961790"/>
            <a:ext cx="1428750" cy="1428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81662A-D12F-E541-28D2-5E8EBB846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5" y="1848800"/>
            <a:ext cx="1655939" cy="1655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9AA14-2DF8-12CC-52ED-51591545751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71463" y="2676165"/>
            <a:ext cx="1302542" cy="6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CB1590-9AA4-6208-8D1B-74DCE0991FC3}"/>
              </a:ext>
            </a:extLst>
          </p:cNvPr>
          <p:cNvSpPr txBox="1"/>
          <p:nvPr/>
        </p:nvSpPr>
        <p:spPr>
          <a:xfrm>
            <a:off x="562903" y="3504739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Work Permit</a:t>
            </a:r>
            <a:endParaRPr lang="th-TH" b="1" dirty="0">
              <a:latin typeface="SCG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85E4D-8527-581A-8863-4D220D6200A5}"/>
              </a:ext>
            </a:extLst>
          </p:cNvPr>
          <p:cNvSpPr txBox="1"/>
          <p:nvPr/>
        </p:nvSpPr>
        <p:spPr>
          <a:xfrm>
            <a:off x="8839726" y="1101752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Custom Dictionary</a:t>
            </a:r>
            <a:endParaRPr lang="th-TH" b="1" dirty="0">
              <a:latin typeface="SCG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Algorithm Spell Check and Custom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8C8BC-8148-B26C-F664-47C3F07DF9F3}"/>
              </a:ext>
            </a:extLst>
          </p:cNvPr>
          <p:cNvSpPr txBox="1"/>
          <p:nvPr/>
        </p:nvSpPr>
        <p:spPr>
          <a:xfrm>
            <a:off x="131234" y="3936874"/>
            <a:ext cx="225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CG Bold"/>
              </a:rPr>
              <a:t>Free Text from Database</a:t>
            </a:r>
            <a:endParaRPr lang="th-TH" sz="1600" b="1" dirty="0">
              <a:latin typeface="SCG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87C82-6544-7A31-1E2D-E5DF297A0CE0}"/>
              </a:ext>
            </a:extLst>
          </p:cNvPr>
          <p:cNvSpPr txBox="1"/>
          <p:nvPr/>
        </p:nvSpPr>
        <p:spPr>
          <a:xfrm>
            <a:off x="3550434" y="3544009"/>
            <a:ext cx="110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Cleansing</a:t>
            </a:r>
            <a:endParaRPr lang="th-TH" b="1" dirty="0">
              <a:latin typeface="SCG Bold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C796C16-FDDB-5D3D-173F-ED585EDCFD60}"/>
              </a:ext>
            </a:extLst>
          </p:cNvPr>
          <p:cNvSpPr/>
          <p:nvPr/>
        </p:nvSpPr>
        <p:spPr>
          <a:xfrm>
            <a:off x="5566386" y="2458878"/>
            <a:ext cx="1219200" cy="48463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A40EC-AC9B-D7EC-758A-C91F9A5B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28" y="1476652"/>
            <a:ext cx="4421047" cy="4794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D3FED2-0A5F-3969-576F-B43CC681DCDF}"/>
              </a:ext>
            </a:extLst>
          </p:cNvPr>
          <p:cNvSpPr txBox="1"/>
          <p:nvPr/>
        </p:nvSpPr>
        <p:spPr>
          <a:xfrm>
            <a:off x="3010585" y="3936874"/>
            <a:ext cx="2182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Remove Tools Code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Word Tokenize</a:t>
            </a:r>
          </a:p>
        </p:txBody>
      </p:sp>
    </p:spTree>
    <p:extLst>
      <p:ext uri="{BB962C8B-B14F-4D97-AF65-F5344CB8AC3E}">
        <p14:creationId xmlns:p14="http://schemas.microsoft.com/office/powerpoint/2010/main" val="12938457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“Header”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Unsafe Finding suggestion</a:t>
            </a:r>
          </a:p>
        </p:txBody>
      </p:sp>
    </p:spTree>
    <p:extLst>
      <p:ext uri="{BB962C8B-B14F-4D97-AF65-F5344CB8AC3E}">
        <p14:creationId xmlns:p14="http://schemas.microsoft.com/office/powerpoint/2010/main" val="18152442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“Header”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Update data source for AI</a:t>
            </a:r>
          </a:p>
        </p:txBody>
      </p:sp>
    </p:spTree>
    <p:extLst>
      <p:ext uri="{BB962C8B-B14F-4D97-AF65-F5344CB8AC3E}">
        <p14:creationId xmlns:p14="http://schemas.microsoft.com/office/powerpoint/2010/main" val="17059560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1042-7EEB-3669-B267-375F8FFD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“Header”</a:t>
            </a:r>
            <a:endParaRPr lang="th-TH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BC0C0-FD91-45EE-3CA8-39D356011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0431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12C95-4E0B-8984-6342-CE0A33739493}"/>
              </a:ext>
            </a:extLst>
          </p:cNvPr>
          <p:cNvSpPr txBox="1"/>
          <p:nvPr/>
        </p:nvSpPr>
        <p:spPr>
          <a:xfrm>
            <a:off x="232468" y="228600"/>
            <a:ext cx="139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“Header”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C719A-D012-804C-551F-52642ACC7158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Integrate SMIT3.0 Phase 1 to SMIT3.0 Phase 2</a:t>
            </a:r>
          </a:p>
        </p:txBody>
      </p:sp>
    </p:spTree>
    <p:extLst>
      <p:ext uri="{BB962C8B-B14F-4D97-AF65-F5344CB8AC3E}">
        <p14:creationId xmlns:p14="http://schemas.microsoft.com/office/powerpoint/2010/main" val="27079710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12C95-4E0B-8984-6342-CE0A33739493}"/>
              </a:ext>
            </a:extLst>
          </p:cNvPr>
          <p:cNvSpPr txBox="1"/>
          <p:nvPr/>
        </p:nvSpPr>
        <p:spPr>
          <a:xfrm>
            <a:off x="232468" y="228600"/>
            <a:ext cx="139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“Header”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C719A-D012-804C-551F-52642ACC7158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93692409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CD8B-19AB-BF9A-CE8C-9001E2E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Demos</a:t>
            </a:r>
            <a:endParaRPr lang="th-TH" dirty="0"/>
          </a:p>
        </p:txBody>
      </p:sp>
      <p:pic>
        <p:nvPicPr>
          <p:cNvPr id="4" name="Demo-Power App">
            <a:hlinkClick r:id="" action="ppaction://media"/>
            <a:extLst>
              <a:ext uri="{FF2B5EF4-FFF2-40B4-BE49-F238E27FC236}">
                <a16:creationId xmlns:a16="http://schemas.microsoft.com/office/drawing/2014/main" id="{3F398651-908B-FB62-670E-3698B36C0C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459" y="765946"/>
            <a:ext cx="10399081" cy="5207057"/>
          </a:xfrm>
        </p:spPr>
      </p:pic>
    </p:spTree>
    <p:extLst>
      <p:ext uri="{BB962C8B-B14F-4D97-AF65-F5344CB8AC3E}">
        <p14:creationId xmlns:p14="http://schemas.microsoft.com/office/powerpoint/2010/main" val="212851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50AF-5575-60BB-31C2-C5C9DA30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36" y="3048317"/>
            <a:ext cx="11408527" cy="38068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SCG Bold"/>
              </a:rPr>
              <a:t>Problems and Obstacle</a:t>
            </a:r>
            <a:endParaRPr lang="th-TH" sz="2400" b="1" dirty="0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41435914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3066F-4C25-AC59-1746-D7CE112C5120}"/>
              </a:ext>
            </a:extLst>
          </p:cNvPr>
          <p:cNvSpPr txBox="1"/>
          <p:nvPr/>
        </p:nvSpPr>
        <p:spPr>
          <a:xfrm>
            <a:off x="232468" y="228600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Next 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39563-5E3B-F4B1-9962-22EC21B2E02A}"/>
              </a:ext>
            </a:extLst>
          </p:cNvPr>
          <p:cNvSpPr/>
          <p:nvPr/>
        </p:nvSpPr>
        <p:spPr>
          <a:xfrm>
            <a:off x="3716367" y="3400535"/>
            <a:ext cx="238125" cy="7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86082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15174-1571-88A8-5CC2-BA1F570D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05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1CA2C5D-A2AE-037B-2B18-3F59089F56E4}"/>
              </a:ext>
            </a:extLst>
          </p:cNvPr>
          <p:cNvSpPr txBox="1"/>
          <p:nvPr/>
        </p:nvSpPr>
        <p:spPr>
          <a:xfrm>
            <a:off x="6884050" y="1352877"/>
            <a:ext cx="4788858" cy="4595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20C986-F7A1-F286-F3DA-D0B94D4E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7" y="1352878"/>
            <a:ext cx="3380117" cy="450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C39F02E-A2A2-3680-1724-668114CDC9DB}"/>
              </a:ext>
            </a:extLst>
          </p:cNvPr>
          <p:cNvSpPr/>
          <p:nvPr/>
        </p:nvSpPr>
        <p:spPr>
          <a:xfrm>
            <a:off x="1939321" y="3717062"/>
            <a:ext cx="1891142" cy="1427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BF6121-C325-AACC-2BDC-BAA7459BEF4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471087" y="4314840"/>
            <a:ext cx="476819" cy="254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37C5B-4231-6031-8AE7-3290A9EC1A2A}"/>
              </a:ext>
            </a:extLst>
          </p:cNvPr>
          <p:cNvSpPr txBox="1"/>
          <p:nvPr/>
        </p:nvSpPr>
        <p:spPr>
          <a:xfrm>
            <a:off x="3947906" y="413017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"/>
              </a:rPr>
              <a:t>Fire hydrant</a:t>
            </a:r>
            <a:endParaRPr lang="th-TH" b="1" dirty="0">
              <a:latin typeface="SCG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C5936B-46E6-1588-846A-DC949F540591}"/>
              </a:ext>
            </a:extLst>
          </p:cNvPr>
          <p:cNvCxnSpPr>
            <a:cxnSpLocks/>
          </p:cNvCxnSpPr>
          <p:nvPr/>
        </p:nvCxnSpPr>
        <p:spPr>
          <a:xfrm flipH="1">
            <a:off x="3064458" y="3021253"/>
            <a:ext cx="866098" cy="585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81C3A7-3A5E-ACAE-1E50-808ED82AC981}"/>
              </a:ext>
            </a:extLst>
          </p:cNvPr>
          <p:cNvSpPr txBox="1"/>
          <p:nvPr/>
        </p:nvSpPr>
        <p:spPr>
          <a:xfrm>
            <a:off x="3930556" y="2869863"/>
            <a:ext cx="84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CG"/>
              </a:rPr>
              <a:t>Lifting</a:t>
            </a:r>
            <a:endParaRPr lang="th-TH" b="1" dirty="0">
              <a:latin typeface="SCG"/>
            </a:endParaRP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6D27AF86-9947-741F-5171-66D6059F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75" y="3373224"/>
            <a:ext cx="633584" cy="557356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B6E997-2D11-64BF-52BF-A5DA55F59450}"/>
              </a:ext>
            </a:extLst>
          </p:cNvPr>
          <p:cNvSpPr txBox="1"/>
          <p:nvPr/>
        </p:nvSpPr>
        <p:spPr>
          <a:xfrm>
            <a:off x="6884050" y="1648984"/>
            <a:ext cx="478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Routine work</a:t>
            </a:r>
            <a:endParaRPr lang="th-TH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DA16CB-E887-D05D-3B58-C481051EFB5F}"/>
              </a:ext>
            </a:extLst>
          </p:cNvPr>
          <p:cNvSpPr txBox="1"/>
          <p:nvPr/>
        </p:nvSpPr>
        <p:spPr>
          <a:xfrm>
            <a:off x="6884049" y="3557191"/>
            <a:ext cx="478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Non-routine work</a:t>
            </a:r>
            <a:endParaRPr lang="th-TH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420EE-9144-F5FB-B6E7-7972E3B109B4}"/>
              </a:ext>
            </a:extLst>
          </p:cNvPr>
          <p:cNvSpPr txBox="1"/>
          <p:nvPr/>
        </p:nvSpPr>
        <p:spPr>
          <a:xfrm>
            <a:off x="6797010" y="866961"/>
            <a:ext cx="4962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Work Procedure</a:t>
            </a:r>
            <a:endParaRPr lang="th-TH" sz="2000" b="1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EF2389C-E3C9-B661-A937-F8509E2B29CD}"/>
              </a:ext>
            </a:extLst>
          </p:cNvPr>
          <p:cNvSpPr txBox="1"/>
          <p:nvPr/>
        </p:nvSpPr>
        <p:spPr>
          <a:xfrm>
            <a:off x="7123092" y="2151854"/>
            <a:ext cx="43107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	</a:t>
            </a:r>
          </a:p>
          <a:p>
            <a:pPr algn="ctr"/>
            <a:r>
              <a:rPr lang="en-US" sz="1600" b="1" dirty="0"/>
              <a:t>SOP (Standard Operating Procedure)</a:t>
            </a:r>
          </a:p>
          <a:p>
            <a:endParaRPr lang="th-TH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BD7BD2E-0696-7DCE-4772-76ABEE3F0655}"/>
              </a:ext>
            </a:extLst>
          </p:cNvPr>
          <p:cNvSpPr txBox="1"/>
          <p:nvPr/>
        </p:nvSpPr>
        <p:spPr>
          <a:xfrm>
            <a:off x="7284285" y="4243162"/>
            <a:ext cx="39883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On-site inspection</a:t>
            </a:r>
            <a:endParaRPr lang="th-T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th-TH" sz="1800" b="0" i="0" u="none" strike="noStrike" cap="none" normalizeH="0" baseline="0" dirty="0">
                <a:ln>
                  <a:noFill/>
                </a:ln>
                <a:effectLst/>
                <a:latin typeface="SCG"/>
              </a:rPr>
              <a:t>Safety inspection after operation</a:t>
            </a:r>
            <a:endParaRPr lang="th-TH" dirty="0"/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7466237-CDFE-026E-4AC0-B10F2F78B0E6}"/>
              </a:ext>
            </a:extLst>
          </p:cNvPr>
          <p:cNvCxnSpPr>
            <a:cxnSpLocks/>
          </p:cNvCxnSpPr>
          <p:nvPr/>
        </p:nvCxnSpPr>
        <p:spPr>
          <a:xfrm>
            <a:off x="4615493" y="3606289"/>
            <a:ext cx="164282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9B85A8-598E-45D7-BFCD-D6D7DB0F402B}"/>
              </a:ext>
            </a:extLst>
          </p:cNvPr>
          <p:cNvSpPr txBox="1"/>
          <p:nvPr/>
        </p:nvSpPr>
        <p:spPr>
          <a:xfrm>
            <a:off x="1409895" y="891212"/>
            <a:ext cx="138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"/>
              </a:rPr>
              <a:t>Problems</a:t>
            </a:r>
            <a:endParaRPr lang="th-TH" sz="2400" b="1" dirty="0">
              <a:latin typeface="SCG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C104329-9AAB-05A9-A2D8-E7B6CA628CD7}"/>
              </a:ext>
            </a:extLst>
          </p:cNvPr>
          <p:cNvSpPr txBox="1"/>
          <p:nvPr/>
        </p:nvSpPr>
        <p:spPr>
          <a:xfrm>
            <a:off x="4405524" y="3133182"/>
            <a:ext cx="202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51612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BC8F71-0C15-765B-BC64-D1880E8412D2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50800" tIns="50800" rIns="50800" bIns="508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FF0000"/>
                </a:solidFill>
                <a:latin typeface="SCG Bold"/>
                <a:cs typeface="TH SarabunPSK" panose="020B0500040200020003" pitchFamily="34" charset="-34"/>
              </a:rPr>
              <a:t>Thank you</a:t>
            </a:r>
          </a:p>
          <a:p>
            <a:br>
              <a:rPr lang="en-US" sz="6000" b="1" dirty="0">
                <a:latin typeface="SCG Bold"/>
                <a:cs typeface="TH SarabunPSK" panose="020B0500040200020003" pitchFamily="34" charset="-34"/>
              </a:rPr>
            </a:br>
            <a:r>
              <a:rPr lang="en-US" sz="6000" b="1" dirty="0">
                <a:latin typeface="SCG Bold"/>
                <a:cs typeface="TH SarabunPSK" panose="020B0500040200020003" pitchFamily="34" charset="-34"/>
              </a:rPr>
              <a:t>For Your Attention</a:t>
            </a:r>
            <a:endParaRPr lang="th-TH" sz="6000" b="1" dirty="0">
              <a:latin typeface="SCG Bold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708713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A966157-B027-87AE-9FCF-DE911BB3057B}"/>
              </a:ext>
            </a:extLst>
          </p:cNvPr>
          <p:cNvSpPr/>
          <p:nvPr/>
        </p:nvSpPr>
        <p:spPr>
          <a:xfrm>
            <a:off x="640194" y="1169983"/>
            <a:ext cx="4146719" cy="5256217"/>
          </a:xfrm>
          <a:prstGeom prst="rect">
            <a:avLst/>
          </a:prstGeom>
          <a:solidFill>
            <a:schemeClr val="bg1"/>
          </a:solidFill>
          <a:ln w="38100">
            <a:solidFill>
              <a:srgbClr val="0B3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0B9BA-74DA-C630-A381-DD8712A94301}"/>
              </a:ext>
            </a:extLst>
          </p:cNvPr>
          <p:cNvSpPr/>
          <p:nvPr/>
        </p:nvSpPr>
        <p:spPr>
          <a:xfrm>
            <a:off x="1346200" y="1295400"/>
            <a:ext cx="2832100" cy="86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AAF7B-F142-DD60-D920-1B293712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SCG"/>
              </a:rPr>
              <a:t>Work Procedure adaptation with SMIT</a:t>
            </a:r>
            <a:endParaRPr lang="th-TH" sz="2400" b="1" dirty="0">
              <a:latin typeface="SC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4C62F-1392-127B-8108-A05FF2495B6B}"/>
              </a:ext>
            </a:extLst>
          </p:cNvPr>
          <p:cNvSpPr txBox="1"/>
          <p:nvPr/>
        </p:nvSpPr>
        <p:spPr>
          <a:xfrm>
            <a:off x="1788794" y="1508514"/>
            <a:ext cx="18495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"/>
              </a:rPr>
              <a:t>Permit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ECB5C-274F-2989-3552-D0A43EBCAC7A}"/>
              </a:ext>
            </a:extLst>
          </p:cNvPr>
          <p:cNvSpPr txBox="1"/>
          <p:nvPr/>
        </p:nvSpPr>
        <p:spPr>
          <a:xfrm>
            <a:off x="2137771" y="2968007"/>
            <a:ext cx="11515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CG"/>
              </a:rPr>
              <a:t>Approval</a:t>
            </a:r>
            <a:endParaRPr lang="th-TH" sz="2000" b="1" dirty="0">
              <a:latin typeface="SC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22E60-EA67-9022-F0D2-13A28DB0C81A}"/>
              </a:ext>
            </a:extLst>
          </p:cNvPr>
          <p:cNvSpPr txBox="1"/>
          <p:nvPr/>
        </p:nvSpPr>
        <p:spPr>
          <a:xfrm>
            <a:off x="1602984" y="4427500"/>
            <a:ext cx="222114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CG"/>
              </a:rPr>
              <a:t>On-site inspection</a:t>
            </a:r>
            <a:endParaRPr lang="th-TH" sz="2000" b="1" dirty="0">
              <a:latin typeface="SCG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AF2D3-58BB-7A35-A2FD-8EF071BFF9B5}"/>
              </a:ext>
            </a:extLst>
          </p:cNvPr>
          <p:cNvSpPr txBox="1"/>
          <p:nvPr/>
        </p:nvSpPr>
        <p:spPr>
          <a:xfrm>
            <a:off x="842294" y="5886993"/>
            <a:ext cx="37425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th-TH" sz="2000" b="1" i="0" u="none" strike="noStrike" cap="none" normalizeH="0" baseline="0" dirty="0">
                <a:ln>
                  <a:noFill/>
                </a:ln>
                <a:effectLst/>
                <a:latin typeface="SCG"/>
              </a:rPr>
              <a:t>Safety inspection after operation</a:t>
            </a:r>
            <a:endParaRPr lang="th-TH" sz="2000" b="1" dirty="0">
              <a:latin typeface="SCG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1E4BB0-4660-36A7-4C25-FB2D6E2E1C39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713555" y="1908624"/>
            <a:ext cx="1" cy="1059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AE090F-A23A-1EAB-02FC-B95FA1448C0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713555" y="3368117"/>
            <a:ext cx="1" cy="1059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59FAA8-9DC4-530F-B7F5-0E719EF0D261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2713555" y="4827610"/>
            <a:ext cx="2" cy="1059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9C04F4-84AD-C0AC-FA3D-46C81E381D2D}"/>
              </a:ext>
            </a:extLst>
          </p:cNvPr>
          <p:cNvSpPr txBox="1"/>
          <p:nvPr/>
        </p:nvSpPr>
        <p:spPr>
          <a:xfrm>
            <a:off x="6129349" y="1404884"/>
            <a:ext cx="52015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SMIT1.0 (EPTW : POC)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SMIT3.0 Phase 1 (AI lesson Accident &amp; Near Miss)</a:t>
            </a:r>
            <a:endParaRPr lang="th-TH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63D84-C0B2-369C-FC42-08B453854339}"/>
              </a:ext>
            </a:extLst>
          </p:cNvPr>
          <p:cNvSpPr txBox="1"/>
          <p:nvPr/>
        </p:nvSpPr>
        <p:spPr>
          <a:xfrm>
            <a:off x="6284490" y="2644841"/>
            <a:ext cx="5046411" cy="646331"/>
          </a:xfrm>
          <a:prstGeom prst="rect">
            <a:avLst/>
          </a:prstGeom>
          <a:noFill/>
          <a:ln w="38100">
            <a:solidFill>
              <a:srgbClr val="0B3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SMIT2.0 </a:t>
            </a:r>
          </a:p>
          <a:p>
            <a:pPr algn="ctr"/>
            <a:r>
              <a:rPr lang="en-US" b="1" dirty="0"/>
              <a:t>(EPTW : Web Application &amp; Mobile Application)</a:t>
            </a:r>
            <a:endParaRPr lang="th-TH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8C7765-89F8-70AF-042E-8DD05F9AA071}"/>
              </a:ext>
            </a:extLst>
          </p:cNvPr>
          <p:cNvSpPr txBox="1"/>
          <p:nvPr/>
        </p:nvSpPr>
        <p:spPr>
          <a:xfrm>
            <a:off x="6284490" y="3527561"/>
            <a:ext cx="5110898" cy="224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SMIT3.0 Phase 2</a:t>
            </a:r>
          </a:p>
          <a:p>
            <a:pPr algn="ctr"/>
            <a:r>
              <a:rPr lang="en-US" sz="2800" b="1" dirty="0"/>
              <a:t>AI lesson Unsafe Finding &amp; Incident</a:t>
            </a:r>
          </a:p>
          <a:p>
            <a:pPr algn="ctr"/>
            <a:endParaRPr lang="th-TH" sz="28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EFFF45-3B43-D802-C3AB-172B663F5D83}"/>
              </a:ext>
            </a:extLst>
          </p:cNvPr>
          <p:cNvCxnSpPr>
            <a:stCxn id="38" idx="3"/>
            <a:endCxn id="28" idx="1"/>
          </p:cNvCxnSpPr>
          <p:nvPr/>
        </p:nvCxnSpPr>
        <p:spPr>
          <a:xfrm>
            <a:off x="4178300" y="1728050"/>
            <a:ext cx="19510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0A2263-E6F2-FF59-219C-FA302BF1C4B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786913" y="2968007"/>
            <a:ext cx="1497577" cy="0"/>
          </a:xfrm>
          <a:prstGeom prst="straightConnector1">
            <a:avLst/>
          </a:prstGeom>
          <a:ln w="38100">
            <a:solidFill>
              <a:srgbClr val="0B3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ED5DADF-0E65-BD20-2617-CD96F935A038}"/>
              </a:ext>
            </a:extLst>
          </p:cNvPr>
          <p:cNvSpPr/>
          <p:nvPr/>
        </p:nvSpPr>
        <p:spPr>
          <a:xfrm>
            <a:off x="1280465" y="4121255"/>
            <a:ext cx="2832099" cy="10593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B927FA-6539-D60B-F5EC-571A04A18939}"/>
              </a:ext>
            </a:extLst>
          </p:cNvPr>
          <p:cNvCxnSpPr>
            <a:cxnSpLocks/>
            <a:stCxn id="57" idx="3"/>
            <a:endCxn id="32" idx="1"/>
          </p:cNvCxnSpPr>
          <p:nvPr/>
        </p:nvCxnSpPr>
        <p:spPr>
          <a:xfrm flipV="1">
            <a:off x="4112564" y="4650946"/>
            <a:ext cx="2171926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800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CB07-5ABB-0620-BCA3-45CE28C3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53" y="30628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S</a:t>
            </a:r>
            <a:r>
              <a:rPr lang="en-US" sz="2400" b="1" dirty="0">
                <a:latin typeface="SCG Bold"/>
                <a:cs typeface="TH Sarabun New" panose="020B0500040200020003"/>
              </a:rPr>
              <a:t>afety is the </a:t>
            </a:r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M</a:t>
            </a:r>
            <a:r>
              <a:rPr lang="en-US" sz="2400" b="1" dirty="0">
                <a:latin typeface="SCG Bold"/>
                <a:cs typeface="TH Sarabun New" panose="020B0500040200020003"/>
              </a:rPr>
              <a:t>ost </a:t>
            </a:r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I</a:t>
            </a:r>
            <a:r>
              <a:rPr lang="en-US" sz="2400" b="1" dirty="0">
                <a:latin typeface="SCG Bold"/>
                <a:cs typeface="TH Sarabun New" panose="020B0500040200020003"/>
              </a:rPr>
              <a:t>mportant </a:t>
            </a:r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T</a:t>
            </a:r>
            <a:r>
              <a:rPr lang="en-US" sz="2400" b="1" dirty="0">
                <a:latin typeface="SCG Bold"/>
                <a:cs typeface="TH Sarabun New" panose="020B0500040200020003"/>
              </a:rPr>
              <a:t>hing</a:t>
            </a:r>
            <a:endParaRPr lang="x-none" sz="2400" b="1" dirty="0">
              <a:latin typeface="SCG Bold"/>
              <a:cs typeface="TH Sarabun New" panose="020B05000402000200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26E4E-A5B7-5CC5-BCD2-368DE7F52208}"/>
              </a:ext>
            </a:extLst>
          </p:cNvPr>
          <p:cNvSpPr txBox="1"/>
          <p:nvPr/>
        </p:nvSpPr>
        <p:spPr>
          <a:xfrm>
            <a:off x="966073" y="798569"/>
            <a:ext cx="15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CG Bold"/>
              </a:rPr>
              <a:t>SMIT 1.0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1FA7C-61B2-138C-E6AB-AF7207E4BDD5}"/>
              </a:ext>
            </a:extLst>
          </p:cNvPr>
          <p:cNvSpPr txBox="1"/>
          <p:nvPr/>
        </p:nvSpPr>
        <p:spPr>
          <a:xfrm>
            <a:off x="4730471" y="787201"/>
            <a:ext cx="15303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SCG Bold"/>
              </a:rPr>
              <a:t>SMIT 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1F260-E836-2F9B-D128-CD7AEFDCAF13}"/>
              </a:ext>
            </a:extLst>
          </p:cNvPr>
          <p:cNvSpPr txBox="1"/>
          <p:nvPr/>
        </p:nvSpPr>
        <p:spPr>
          <a:xfrm>
            <a:off x="435696" y="1259898"/>
            <a:ext cx="25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E-form for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E8C2C-B40A-28EC-0EE1-99D6BE3A3AC9}"/>
              </a:ext>
            </a:extLst>
          </p:cNvPr>
          <p:cNvSpPr txBox="1"/>
          <p:nvPr/>
        </p:nvSpPr>
        <p:spPr>
          <a:xfrm>
            <a:off x="4151895" y="1245337"/>
            <a:ext cx="2686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E-form for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363B-F1DC-11C0-0299-CA6DE7E6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816" y="3796316"/>
            <a:ext cx="1331311" cy="2576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F46C3-1497-1758-388E-837F3B182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6"/>
          <a:stretch/>
        </p:blipFill>
        <p:spPr>
          <a:xfrm>
            <a:off x="3960874" y="1724355"/>
            <a:ext cx="3068800" cy="1533827"/>
          </a:xfrm>
          <a:prstGeom prst="rect">
            <a:avLst/>
          </a:prstGeom>
          <a:ln w="28575">
            <a:solidFill>
              <a:srgbClr val="009989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9F0108-E9A8-1EAB-F339-94197569345C}"/>
              </a:ext>
            </a:extLst>
          </p:cNvPr>
          <p:cNvSpPr txBox="1"/>
          <p:nvPr/>
        </p:nvSpPr>
        <p:spPr>
          <a:xfrm>
            <a:off x="414955" y="3372178"/>
            <a:ext cx="25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CG Bold"/>
              </a:rPr>
              <a:t>Paper for onsite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663580-F75D-09A1-64B3-98EC06212D32}"/>
              </a:ext>
            </a:extLst>
          </p:cNvPr>
          <p:cNvSpPr/>
          <p:nvPr/>
        </p:nvSpPr>
        <p:spPr>
          <a:xfrm>
            <a:off x="3217971" y="3241526"/>
            <a:ext cx="564185" cy="408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6E0269-4AF9-DB0D-D4A9-5505E1E813CE}"/>
              </a:ext>
            </a:extLst>
          </p:cNvPr>
          <p:cNvSpPr/>
          <p:nvPr/>
        </p:nvSpPr>
        <p:spPr>
          <a:xfrm>
            <a:off x="7034874" y="3230175"/>
            <a:ext cx="741443" cy="469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7039F-BBD9-6CC6-F02F-9EA3E8F98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2" y="1660008"/>
            <a:ext cx="3102419" cy="1690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F012C5-070E-1B5D-205B-AFA77C4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1" y="3872357"/>
            <a:ext cx="1973383" cy="263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E717B-BF06-EED5-3A1A-6466BBD29E5F}"/>
              </a:ext>
            </a:extLst>
          </p:cNvPr>
          <p:cNvSpPr txBox="1"/>
          <p:nvPr/>
        </p:nvSpPr>
        <p:spPr>
          <a:xfrm>
            <a:off x="7590054" y="598514"/>
            <a:ext cx="4298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Risks from human error still occur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CB6475-45FF-D1D2-C2A6-C12B1257E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33" y="1069999"/>
            <a:ext cx="1855479" cy="1690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7680A2-B3CF-F4F8-4294-6D3BE894B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610" y="2936649"/>
            <a:ext cx="3587166" cy="14471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76910-0A5B-1D93-791B-ED2C8F021606}"/>
              </a:ext>
            </a:extLst>
          </p:cNvPr>
          <p:cNvSpPr txBox="1"/>
          <p:nvPr/>
        </p:nvSpPr>
        <p:spPr>
          <a:xfrm>
            <a:off x="3550425" y="6407073"/>
            <a:ext cx="3889698" cy="3064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CG Bold"/>
              </a:rPr>
              <a:t>Improve visibility &amp; productivity  70 – 80 %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BE0089D2-79D5-CA65-982A-BA70A60044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484" r="645"/>
          <a:stretch/>
        </p:blipFill>
        <p:spPr>
          <a:xfrm>
            <a:off x="5448078" y="4963753"/>
            <a:ext cx="1451372" cy="1125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7C0568-6E36-594E-04FA-515777856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357" y="3804411"/>
            <a:ext cx="1432093" cy="10599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1E2C8-152E-C888-A5A3-23938BFBEC9A}"/>
              </a:ext>
            </a:extLst>
          </p:cNvPr>
          <p:cNvGrpSpPr/>
          <p:nvPr/>
        </p:nvGrpSpPr>
        <p:grpSpPr>
          <a:xfrm>
            <a:off x="10084784" y="1194196"/>
            <a:ext cx="1590589" cy="1546535"/>
            <a:chOff x="208657" y="1254773"/>
            <a:chExt cx="3562156" cy="25306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18BA8F-61D3-A0AB-ADEF-BF76B209B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622" y="1254773"/>
              <a:ext cx="1775941" cy="127136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BDBD74-6198-8AE6-702E-8C8D9AA7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7449" y="2519617"/>
              <a:ext cx="1783364" cy="126019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9F0144-CF9B-2A68-04AF-3B7D1E00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80" y="1261292"/>
              <a:ext cx="1775941" cy="125193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0593F90-B33B-82C1-A7C9-DF14C2B4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57" y="2526140"/>
              <a:ext cx="1781323" cy="125928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8A3B78B-EAB9-19BA-635D-C2D7DDCC22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5481" y="4517336"/>
            <a:ext cx="2644786" cy="2179304"/>
          </a:xfrm>
          <a:prstGeom prst="rect">
            <a:avLst/>
          </a:prstGeom>
        </p:spPr>
      </p:pic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38D31DE4-C0D7-D1E1-DA01-32F795B6B4DD}"/>
              </a:ext>
            </a:extLst>
          </p:cNvPr>
          <p:cNvSpPr/>
          <p:nvPr/>
        </p:nvSpPr>
        <p:spPr>
          <a:xfrm>
            <a:off x="7728156" y="4073245"/>
            <a:ext cx="273095" cy="6605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CG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F91F-B3FA-8102-9410-C7624958B49A}"/>
              </a:ext>
            </a:extLst>
          </p:cNvPr>
          <p:cNvSpPr txBox="1"/>
          <p:nvPr/>
        </p:nvSpPr>
        <p:spPr>
          <a:xfrm>
            <a:off x="3537366" y="3368323"/>
            <a:ext cx="38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CG Bold"/>
              </a:rPr>
              <a:t>E-form for onsite on Mobile</a:t>
            </a:r>
          </a:p>
        </p:txBody>
      </p:sp>
    </p:spTree>
    <p:extLst>
      <p:ext uri="{BB962C8B-B14F-4D97-AF65-F5344CB8AC3E}">
        <p14:creationId xmlns:p14="http://schemas.microsoft.com/office/powerpoint/2010/main" val="37480520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39CD223-1CF2-54A6-ADAF-692897261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>
          <a:xfrm>
            <a:off x="3075781" y="2195092"/>
            <a:ext cx="1140201" cy="10954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6B0D38-CBDB-0607-06A7-6C816CD7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  <a:cs typeface="TH Sarabun New" panose="020B0500040200020003"/>
              </a:rPr>
              <a:t>SMIT 3.0 – Integrate data and develop AI to reduce risks from human error</a:t>
            </a:r>
            <a:endParaRPr lang="x-none" sz="2400" b="1" dirty="0">
              <a:latin typeface="SCG Bold"/>
              <a:cs typeface="TH Sarabun New" panose="020B0500040200020003"/>
            </a:endParaRPr>
          </a:p>
        </p:txBody>
      </p:sp>
      <p:sp>
        <p:nvSpPr>
          <p:cNvPr id="4" name="Rounded Rectangle 68">
            <a:extLst>
              <a:ext uri="{FF2B5EF4-FFF2-40B4-BE49-F238E27FC236}">
                <a16:creationId xmlns:a16="http://schemas.microsoft.com/office/drawing/2014/main" id="{DDD5E51C-DEA0-FE02-B6FA-3E96BCFCDAA9}"/>
              </a:ext>
            </a:extLst>
          </p:cNvPr>
          <p:cNvSpPr/>
          <p:nvPr/>
        </p:nvSpPr>
        <p:spPr>
          <a:xfrm>
            <a:off x="5525132" y="3658438"/>
            <a:ext cx="6082373" cy="1391929"/>
          </a:xfrm>
          <a:prstGeom prst="roundRect">
            <a:avLst/>
          </a:prstGeom>
          <a:solidFill>
            <a:schemeClr val="bg1"/>
          </a:solidFill>
          <a:ln>
            <a:solidFill>
              <a:srgbClr val="ADCF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sp>
        <p:nvSpPr>
          <p:cNvPr id="5" name="Rounded Rectangle 47">
            <a:extLst>
              <a:ext uri="{FF2B5EF4-FFF2-40B4-BE49-F238E27FC236}">
                <a16:creationId xmlns:a16="http://schemas.microsoft.com/office/drawing/2014/main" id="{72E79866-FCD2-6CD9-35FA-2C7CD5F93BAB}"/>
              </a:ext>
            </a:extLst>
          </p:cNvPr>
          <p:cNvSpPr/>
          <p:nvPr/>
        </p:nvSpPr>
        <p:spPr>
          <a:xfrm>
            <a:off x="4760155" y="757072"/>
            <a:ext cx="5361902" cy="2072369"/>
          </a:xfrm>
          <a:prstGeom prst="roundRect">
            <a:avLst/>
          </a:prstGeom>
          <a:noFill/>
          <a:ln>
            <a:solidFill>
              <a:srgbClr val="58B4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30C631D-9A78-4DA9-4989-E9C1D6D2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5"/>
          <a:stretch/>
        </p:blipFill>
        <p:spPr>
          <a:xfrm>
            <a:off x="794110" y="2420312"/>
            <a:ext cx="581052" cy="7492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3AAF75-252F-049D-8C2D-270F31D63E2E}"/>
              </a:ext>
            </a:extLst>
          </p:cNvPr>
          <p:cNvGrpSpPr/>
          <p:nvPr/>
        </p:nvGrpSpPr>
        <p:grpSpPr>
          <a:xfrm>
            <a:off x="1974483" y="2539058"/>
            <a:ext cx="1731083" cy="1157897"/>
            <a:chOff x="1796830" y="2816296"/>
            <a:chExt cx="1731083" cy="1157897"/>
          </a:xfrm>
        </p:grpSpPr>
        <p:pic>
          <p:nvPicPr>
            <p:cNvPr id="8" name="Picture 7" descr="A picture containing text, electronics, screenshot, display&#10;&#10;Description automatically generated">
              <a:extLst>
                <a:ext uri="{FF2B5EF4-FFF2-40B4-BE49-F238E27FC236}">
                  <a16:creationId xmlns:a16="http://schemas.microsoft.com/office/drawing/2014/main" id="{D6941E01-6E50-CFBC-8DF5-73CDCEE7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993" y="2816296"/>
              <a:ext cx="991098" cy="7692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1D3B12-16AE-0213-4D62-F29F292FEED4}"/>
                </a:ext>
              </a:extLst>
            </p:cNvPr>
            <p:cNvSpPr txBox="1"/>
            <p:nvPr/>
          </p:nvSpPr>
          <p:spPr>
            <a:xfrm>
              <a:off x="1796830" y="3604861"/>
              <a:ext cx="173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CG Bold"/>
                  <a:ea typeface="Arial Unicode MS"/>
                  <a:cs typeface="Arial" panose="020B0604020202020204" pitchFamily="34" charset="0"/>
                </a:rPr>
                <a:t>SMIT3.0</a:t>
              </a:r>
            </a:p>
          </p:txBody>
        </p:sp>
      </p:grpSp>
      <p:pic>
        <p:nvPicPr>
          <p:cNvPr id="10" name="Picture 18" descr="Microsoft Azure Communication png download - 600*530 - Free Transparent  Microsoft Azure png Download. - CleanPNG / KissPNG">
            <a:extLst>
              <a:ext uri="{FF2B5EF4-FFF2-40B4-BE49-F238E27FC236}">
                <a16:creationId xmlns:a16="http://schemas.microsoft.com/office/drawing/2014/main" id="{68B57A11-92DF-5840-BB50-A3563A622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96667" l="10000" r="90000">
                        <a14:foregroundMark x1="33333" y1="24630" x2="33333" y2="24630"/>
                        <a14:foregroundMark x1="23111" y1="41481" x2="23111" y2="41481"/>
                        <a14:foregroundMark x1="39444" y1="86481" x2="39444" y2="86481"/>
                        <a14:foregroundMark x1="49556" y1="96667" x2="49556" y2="96667"/>
                        <a14:foregroundMark x1="73778" y1="30000" x2="73778" y2="30000"/>
                        <a14:foregroundMark x1="47556" y1="9444" x2="47556" y2="9444"/>
                        <a14:foregroundMark x1="53000" y1="10185" x2="53000" y2="10185"/>
                        <a14:foregroundMark x1="49333" y1="7037" x2="49333" y2="7037"/>
                        <a14:foregroundMark x1="50556" y1="741" x2="50556" y2="741"/>
                        <a14:foregroundMark x1="54778" y1="19074" x2="54778" y2="19074"/>
                        <a14:foregroundMark x1="47222" y1="25370" x2="47222" y2="25370"/>
                        <a14:foregroundMark x1="35667" y1="40000" x2="35667" y2="40000"/>
                        <a14:foregroundMark x1="31778" y1="43889" x2="35222" y2="48148"/>
                        <a14:foregroundMark x1="37889" y1="39259" x2="27000" y2="53519"/>
                        <a14:foregroundMark x1="28333" y1="45926" x2="33444" y2="54074"/>
                        <a14:foregroundMark x1="33444" y1="54074" x2="39222" y2="49630"/>
                        <a14:foregroundMark x1="39222" y1="49630" x2="30111" y2="43519"/>
                        <a14:foregroundMark x1="30111" y1="43519" x2="27556" y2="45000"/>
                        <a14:foregroundMark x1="30444" y1="54444" x2="28222" y2="70000"/>
                        <a14:foregroundMark x1="28222" y1="70000" x2="31000" y2="56667"/>
                        <a14:foregroundMark x1="31000" y1="56667" x2="30556" y2="56296"/>
                        <a14:foregroundMark x1="39778" y1="62778" x2="49889" y2="72037"/>
                        <a14:foregroundMark x1="49889" y1="72037" x2="44333" y2="64074"/>
                        <a14:foregroundMark x1="44333" y1="64074" x2="38889" y2="62593"/>
                        <a14:foregroundMark x1="56556" y1="74074" x2="52000" y2="80000"/>
                        <a14:foregroundMark x1="52000" y1="80000" x2="55778" y2="73889"/>
                        <a14:foregroundMark x1="64000" y1="80556" x2="69889" y2="80741"/>
                        <a14:foregroundMark x1="69889" y1="80741" x2="70000" y2="80741"/>
                        <a14:foregroundMark x1="71222" y1="78889" x2="70889" y2="79259"/>
                        <a14:foregroundMark x1="72444" y1="79259" x2="70778" y2="82222"/>
                        <a14:foregroundMark x1="73111" y1="77593" x2="70778" y2="83519"/>
                        <a14:foregroundMark x1="73556" y1="77593" x2="72333" y2="79815"/>
                        <a14:foregroundMark x1="27556" y1="70370" x2="27889" y2="79630"/>
                        <a14:foregroundMark x1="27889" y1="79630" x2="30444" y2="70370"/>
                        <a14:foregroundMark x1="30444" y1="70370" x2="27444" y2="69444"/>
                        <a14:foregroundMark x1="25778" y1="76852" x2="31000" y2="85556"/>
                        <a14:foregroundMark x1="24889" y1="24074" x2="25333" y2="23333"/>
                        <a14:foregroundMark x1="27889" y1="19259" x2="27444" y2="32778"/>
                        <a14:foregroundMark x1="27444" y1="32778" x2="27444" y2="20556"/>
                        <a14:foregroundMark x1="28889" y1="17222" x2="27222" y2="21852"/>
                        <a14:foregroundMark x1="27955" y1="18298" x2="25778" y2="22963"/>
                        <a14:foregroundMark x1="28889" y1="16296" x2="28008" y2="18184"/>
                        <a14:foregroundMark x1="26963" y1="19925" x2="25444" y2="23519"/>
                        <a14:foregroundMark x1="28889" y1="15370" x2="28415" y2="16491"/>
                        <a14:foregroundMark x1="25444" y1="23519" x2="25444" y2="23704"/>
                        <a14:foregroundMark x1="36333" y1="39259" x2="49667" y2="17963"/>
                        <a14:foregroundMark x1="49667" y1="17963" x2="47222" y2="27037"/>
                        <a14:foregroundMark x1="47222" y1="27037" x2="39444" y2="41481"/>
                        <a14:foregroundMark x1="50222" y1="26111" x2="58222" y2="32037"/>
                        <a14:foregroundMark x1="58222" y1="32037" x2="66556" y2="43519"/>
                        <a14:foregroundMark x1="66556" y1="43519" x2="61444" y2="46667"/>
                        <a14:foregroundMark x1="67333" y1="50370" x2="66000" y2="61667"/>
                        <a14:foregroundMark x1="66000" y1="61667" x2="73444" y2="61667"/>
                        <a14:foregroundMark x1="73444" y1="61667" x2="74000" y2="49444"/>
                        <a14:foregroundMark x1="74000" y1="49444" x2="66556" y2="49074"/>
                        <a14:foregroundMark x1="66556" y1="49074" x2="65111" y2="51111"/>
                        <a14:foregroundMark x1="76778" y1="60926" x2="76556" y2="59630"/>
                        <a14:foregroundMark x1="77667" y1="60926" x2="77556" y2="61111"/>
                        <a14:foregroundMark x1="72778" y1="19815" x2="60444" y2="11111"/>
                        <a14:foregroundMark x1="60444" y1="11111" x2="41778" y2="12778"/>
                        <a14:foregroundMark x1="41778" y1="12778" x2="46889" y2="3519"/>
                        <a14:foregroundMark x1="46889" y1="3519" x2="47444" y2="13333"/>
                        <a14:foregroundMark x1="47444" y1="13333" x2="52667" y2="23704"/>
                        <a14:foregroundMark x1="52667" y1="23704" x2="63778" y2="25000"/>
                        <a14:foregroundMark x1="63778" y1="25000" x2="70222" y2="21667"/>
                        <a14:foregroundMark x1="70222" y1="21667" x2="70444" y2="21111"/>
                        <a14:foregroundMark x1="44889" y1="5556" x2="38222" y2="4259"/>
                        <a14:foregroundMark x1="38222" y1="4259" x2="43444" y2="14444"/>
                        <a14:foregroundMark x1="43444" y1="14444" x2="46111" y2="5741"/>
                        <a14:foregroundMark x1="67556" y1="10370" x2="72444" y2="18519"/>
                        <a14:foregroundMark x1="72444" y1="18519" x2="73222" y2="20926"/>
                        <a14:foregroundMark x1="78556" y1="61111" x2="76444" y2="71667"/>
                        <a14:foregroundMark x1="74222" y1="76111" x2="69000" y2="86296"/>
                        <a14:backgroundMark x1="26444" y1="17222" x2="28222" y2="14259"/>
                        <a14:backgroundMark x1="25556" y1="20185" x2="28889" y2="14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60" r="12053"/>
          <a:stretch/>
        </p:blipFill>
        <p:spPr bwMode="auto">
          <a:xfrm>
            <a:off x="4475330" y="2300625"/>
            <a:ext cx="710556" cy="6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3C955-AE52-18E9-C2D7-A82A49DC2697}"/>
              </a:ext>
            </a:extLst>
          </p:cNvPr>
          <p:cNvSpPr txBox="1"/>
          <p:nvPr/>
        </p:nvSpPr>
        <p:spPr>
          <a:xfrm>
            <a:off x="3831312" y="2951532"/>
            <a:ext cx="188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CG Bold"/>
                <a:ea typeface="Arial Unicode MS"/>
                <a:cs typeface="Arial" panose="020B0604020202020204" pitchFamily="34" charset="0"/>
              </a:rPr>
              <a:t>SMIT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696703-E8E4-6C51-E16C-B96BE2F321DB}"/>
              </a:ext>
            </a:extLst>
          </p:cNvPr>
          <p:cNvGrpSpPr/>
          <p:nvPr/>
        </p:nvGrpSpPr>
        <p:grpSpPr>
          <a:xfrm>
            <a:off x="7480580" y="3892700"/>
            <a:ext cx="779316" cy="1067579"/>
            <a:chOff x="8038001" y="3416037"/>
            <a:chExt cx="779316" cy="1067579"/>
          </a:xfrm>
        </p:grpSpPr>
        <p:pic>
          <p:nvPicPr>
            <p:cNvPr id="13" name="Picture 28" descr="Kafka to Azure SQL Database in Real-Time">
              <a:extLst>
                <a:ext uri="{FF2B5EF4-FFF2-40B4-BE49-F238E27FC236}">
                  <a16:creationId xmlns:a16="http://schemas.microsoft.com/office/drawing/2014/main" id="{966834FB-C35A-0AD2-CD70-5C4121B34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3BB07A-8FCC-A657-1E1A-32CA34BEBF0D}"/>
                </a:ext>
              </a:extLst>
            </p:cNvPr>
            <p:cNvSpPr/>
            <p:nvPr/>
          </p:nvSpPr>
          <p:spPr>
            <a:xfrm>
              <a:off x="8038001" y="3960396"/>
              <a:ext cx="7793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Incident</a:t>
              </a:r>
            </a:p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Report</a:t>
              </a:r>
            </a:p>
          </p:txBody>
        </p:sp>
      </p:grpSp>
      <p:sp>
        <p:nvSpPr>
          <p:cNvPr id="15" name="Rounded Rectangle 52">
            <a:extLst>
              <a:ext uri="{FF2B5EF4-FFF2-40B4-BE49-F238E27FC236}">
                <a16:creationId xmlns:a16="http://schemas.microsoft.com/office/drawing/2014/main" id="{33F527DE-A0C4-4531-74BC-6E3693F7266C}"/>
              </a:ext>
            </a:extLst>
          </p:cNvPr>
          <p:cNvSpPr/>
          <p:nvPr/>
        </p:nvSpPr>
        <p:spPr>
          <a:xfrm>
            <a:off x="5423909" y="814857"/>
            <a:ext cx="4452169" cy="1896249"/>
          </a:xfrm>
          <a:prstGeom prst="roundRect">
            <a:avLst/>
          </a:prstGeom>
          <a:noFill/>
          <a:ln>
            <a:solidFill>
              <a:srgbClr val="2496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16" name="Picture 34" descr="บริษัท Docker ปรับโครงสร้าง ขายธุรกิจ Docker Enterprise, หันมาโฟกัสนักพัฒนา  | Blognone">
            <a:extLst>
              <a:ext uri="{FF2B5EF4-FFF2-40B4-BE49-F238E27FC236}">
                <a16:creationId xmlns:a16="http://schemas.microsoft.com/office/drawing/2014/main" id="{406C6894-C78C-5EA5-F4B7-344EFA4C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60" y="2156899"/>
            <a:ext cx="719527" cy="5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DE1118B8-3818-8F8B-A8E4-86ECDC37EBC4}"/>
              </a:ext>
            </a:extLst>
          </p:cNvPr>
          <p:cNvSpPr/>
          <p:nvPr/>
        </p:nvSpPr>
        <p:spPr>
          <a:xfrm>
            <a:off x="6048774" y="879642"/>
            <a:ext cx="3693767" cy="1692886"/>
          </a:xfrm>
          <a:prstGeom prst="roundRect">
            <a:avLst/>
          </a:prstGeom>
          <a:noFill/>
          <a:ln>
            <a:solidFill>
              <a:srgbClr val="FFD7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18" name="Picture 8" descr="File:Pandas logo.svg - Wikimedia Commons">
            <a:extLst>
              <a:ext uri="{FF2B5EF4-FFF2-40B4-BE49-F238E27FC236}">
                <a16:creationId xmlns:a16="http://schemas.microsoft.com/office/drawing/2014/main" id="{547EFE5C-6224-F00E-9F77-09B99677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856" y="1902165"/>
            <a:ext cx="1678984" cy="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7359F7-D7C7-FA20-22F8-B125A673532F}"/>
              </a:ext>
            </a:extLst>
          </p:cNvPr>
          <p:cNvGrpSpPr/>
          <p:nvPr/>
        </p:nvGrpSpPr>
        <p:grpSpPr>
          <a:xfrm>
            <a:off x="7877117" y="1494750"/>
            <a:ext cx="1810514" cy="404888"/>
            <a:chOff x="7162565" y="2781104"/>
            <a:chExt cx="1810514" cy="4048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65F78C-2B86-6688-AB3C-963D3AC29BBE}"/>
                </a:ext>
              </a:extLst>
            </p:cNvPr>
            <p:cNvSpPr/>
            <p:nvPr/>
          </p:nvSpPr>
          <p:spPr>
            <a:xfrm>
              <a:off x="7162565" y="2782366"/>
              <a:ext cx="1810514" cy="397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CG Bold"/>
                <a:cs typeface="Arial" panose="020B0604020202020204" pitchFamily="34" charset="0"/>
              </a:endParaRPr>
            </a:p>
          </p:txBody>
        </p:sp>
        <p:pic>
          <p:nvPicPr>
            <p:cNvPr id="21" name="Picture 2" descr="FastAPI">
              <a:extLst>
                <a:ext uri="{FF2B5EF4-FFF2-40B4-BE49-F238E27FC236}">
                  <a16:creationId xmlns:a16="http://schemas.microsoft.com/office/drawing/2014/main" id="{90006E2F-AE56-5E0E-41EF-7749D41BB8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8" t="25359" r="9312" b="23734"/>
            <a:stretch/>
          </p:blipFill>
          <p:spPr bwMode="auto">
            <a:xfrm>
              <a:off x="7162565" y="2781104"/>
              <a:ext cx="1776549" cy="40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DFB1-98C4-0107-53DC-7DC874C82BD3}"/>
              </a:ext>
            </a:extLst>
          </p:cNvPr>
          <p:cNvSpPr/>
          <p:nvPr/>
        </p:nvSpPr>
        <p:spPr>
          <a:xfrm>
            <a:off x="5795439" y="3530143"/>
            <a:ext cx="51167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SCG Bold"/>
                <a:cs typeface="Arial" panose="020B0604020202020204" pitchFamily="34" charset="0"/>
              </a:rPr>
              <a:t>Smit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79C4D3-3A29-A885-0B4F-718C3E661DF7}"/>
              </a:ext>
            </a:extLst>
          </p:cNvPr>
          <p:cNvGrpSpPr/>
          <p:nvPr/>
        </p:nvGrpSpPr>
        <p:grpSpPr>
          <a:xfrm>
            <a:off x="5644000" y="902831"/>
            <a:ext cx="658167" cy="643683"/>
            <a:chOff x="6047125" y="337939"/>
            <a:chExt cx="658167" cy="6436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2F9E56-9ABB-786E-4932-4ECF518080C1}"/>
                </a:ext>
              </a:extLst>
            </p:cNvPr>
            <p:cNvSpPr/>
            <p:nvPr/>
          </p:nvSpPr>
          <p:spPr>
            <a:xfrm>
              <a:off x="6047125" y="340492"/>
              <a:ext cx="658167" cy="641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CG Bold"/>
                <a:cs typeface="Arial" panose="020B0604020202020204" pitchFamily="34" charset="0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6F5099B-25B5-7E67-A71C-405AADE6F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696" y="337939"/>
              <a:ext cx="614596" cy="61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What is Tokenization | Methods to Perform Tokenization">
            <a:extLst>
              <a:ext uri="{FF2B5EF4-FFF2-40B4-BE49-F238E27FC236}">
                <a16:creationId xmlns:a16="http://schemas.microsoft.com/office/drawing/2014/main" id="{949AA6C3-1637-2617-71C3-5D3BC36A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94" y="943462"/>
            <a:ext cx="1486264" cy="5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C11817-87F7-3A43-F0E4-F62906AC1EA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444" t="18889" r="26000" b="19778"/>
          <a:stretch/>
        </p:blipFill>
        <p:spPr>
          <a:xfrm>
            <a:off x="6253351" y="1787631"/>
            <a:ext cx="521798" cy="7347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C27708-BEFD-0800-77C3-901465E1A6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8611" y="2034337"/>
            <a:ext cx="1021028" cy="4917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48B32B-4DB1-D8EA-9113-AECE76ABAF6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8529" t="22721" r="8564" b="16708"/>
          <a:stretch/>
        </p:blipFill>
        <p:spPr>
          <a:xfrm>
            <a:off x="6169568" y="1399934"/>
            <a:ext cx="1678324" cy="5558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41657D9-79F9-CF41-DCDD-7EAD35BB4E72}"/>
              </a:ext>
            </a:extLst>
          </p:cNvPr>
          <p:cNvSpPr/>
          <p:nvPr/>
        </p:nvSpPr>
        <p:spPr>
          <a:xfrm>
            <a:off x="6540190" y="1001710"/>
            <a:ext cx="8798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CG Bold"/>
                <a:cs typeface="Arial" panose="020B0604020202020204" pitchFamily="34" charset="0"/>
              </a:rPr>
              <a:t>pyodbc</a:t>
            </a:r>
            <a:endParaRPr lang="en-US" b="1" i="0" dirty="0">
              <a:solidFill>
                <a:schemeClr val="bg1"/>
              </a:solidFill>
              <a:effectLst/>
              <a:latin typeface="SCG Bold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8BE67-8467-A8FB-C391-7B386AFA633F}"/>
              </a:ext>
            </a:extLst>
          </p:cNvPr>
          <p:cNvGrpSpPr/>
          <p:nvPr/>
        </p:nvGrpSpPr>
        <p:grpSpPr>
          <a:xfrm>
            <a:off x="8901211" y="3892700"/>
            <a:ext cx="1051826" cy="852136"/>
            <a:chOff x="7859893" y="3416037"/>
            <a:chExt cx="1135540" cy="852136"/>
          </a:xfrm>
        </p:grpSpPr>
        <p:pic>
          <p:nvPicPr>
            <p:cNvPr id="32" name="Picture 28" descr="Kafka to Azure SQL Database in Real-Time">
              <a:extLst>
                <a:ext uri="{FF2B5EF4-FFF2-40B4-BE49-F238E27FC236}">
                  <a16:creationId xmlns:a16="http://schemas.microsoft.com/office/drawing/2014/main" id="{BF6B0D62-185F-198A-EC9B-4A98A2999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1C093A-A586-1D0C-F1A2-CA98838C5093}"/>
                </a:ext>
              </a:extLst>
            </p:cNvPr>
            <p:cNvSpPr/>
            <p:nvPr/>
          </p:nvSpPr>
          <p:spPr>
            <a:xfrm>
              <a:off x="7859893" y="3960396"/>
              <a:ext cx="11355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Safety audit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2D232C-2F1B-B053-A8E4-12880898B5D1}"/>
              </a:ext>
            </a:extLst>
          </p:cNvPr>
          <p:cNvGrpSpPr/>
          <p:nvPr/>
        </p:nvGrpSpPr>
        <p:grpSpPr>
          <a:xfrm>
            <a:off x="5868381" y="3983811"/>
            <a:ext cx="1146404" cy="852136"/>
            <a:chOff x="7854461" y="3416037"/>
            <a:chExt cx="1146404" cy="852136"/>
          </a:xfrm>
        </p:grpSpPr>
        <p:pic>
          <p:nvPicPr>
            <p:cNvPr id="35" name="Picture 28" descr="Kafka to Azure SQL Database in Real-Time">
              <a:extLst>
                <a:ext uri="{FF2B5EF4-FFF2-40B4-BE49-F238E27FC236}">
                  <a16:creationId xmlns:a16="http://schemas.microsoft.com/office/drawing/2014/main" id="{6872A917-5EB9-D725-B39F-072E5951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168AD-68BC-732E-92FF-21AB213DC868}"/>
                </a:ext>
              </a:extLst>
            </p:cNvPr>
            <p:cNvSpPr/>
            <p:nvPr/>
          </p:nvSpPr>
          <p:spPr>
            <a:xfrm>
              <a:off x="7854461" y="3960396"/>
              <a:ext cx="11464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Work permit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7831C2-7FF5-D7EB-D457-E42AD8A54E9B}"/>
              </a:ext>
            </a:extLst>
          </p:cNvPr>
          <p:cNvGrpSpPr/>
          <p:nvPr/>
        </p:nvGrpSpPr>
        <p:grpSpPr>
          <a:xfrm>
            <a:off x="8725875" y="5247639"/>
            <a:ext cx="1521442" cy="852136"/>
            <a:chOff x="7666943" y="3416037"/>
            <a:chExt cx="1521442" cy="852136"/>
          </a:xfrm>
        </p:grpSpPr>
        <p:pic>
          <p:nvPicPr>
            <p:cNvPr id="38" name="Picture 28" descr="Kafka to Azure SQL Database in Real-Time">
              <a:extLst>
                <a:ext uri="{FF2B5EF4-FFF2-40B4-BE49-F238E27FC236}">
                  <a16:creationId xmlns:a16="http://schemas.microsoft.com/office/drawing/2014/main" id="{E3E6811F-6E10-1942-5A55-380045920E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CDCDAF-EB31-016B-2A54-E2A3B1945B1A}"/>
                </a:ext>
              </a:extLst>
            </p:cNvPr>
            <p:cNvSpPr/>
            <p:nvPr/>
          </p:nvSpPr>
          <p:spPr>
            <a:xfrm>
              <a:off x="7666943" y="3960396"/>
              <a:ext cx="15214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Job safety analysis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0FC27B-0119-4D99-916D-057C132F09D7}"/>
              </a:ext>
            </a:extLst>
          </p:cNvPr>
          <p:cNvGrpSpPr/>
          <p:nvPr/>
        </p:nvGrpSpPr>
        <p:grpSpPr>
          <a:xfrm>
            <a:off x="6205086" y="5236513"/>
            <a:ext cx="516488" cy="852136"/>
            <a:chOff x="8169415" y="3416037"/>
            <a:chExt cx="516488" cy="852136"/>
          </a:xfrm>
        </p:grpSpPr>
        <p:pic>
          <p:nvPicPr>
            <p:cNvPr id="41" name="Picture 28" descr="Kafka to Azure SQL Database in Real-Time">
              <a:extLst>
                <a:ext uri="{FF2B5EF4-FFF2-40B4-BE49-F238E27FC236}">
                  <a16:creationId xmlns:a16="http://schemas.microsoft.com/office/drawing/2014/main" id="{BAD5037C-7209-8767-0288-C64CE5A5A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CDFACA-5C7E-DD3E-684C-BF37EB7C6C78}"/>
                </a:ext>
              </a:extLst>
            </p:cNvPr>
            <p:cNvSpPr/>
            <p:nvPr/>
          </p:nvSpPr>
          <p:spPr>
            <a:xfrm>
              <a:off x="8169415" y="3960396"/>
              <a:ext cx="51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CSM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E4AFF5-DE38-E4DA-EE6E-409C7A36F17D}"/>
              </a:ext>
            </a:extLst>
          </p:cNvPr>
          <p:cNvGrpSpPr/>
          <p:nvPr/>
        </p:nvGrpSpPr>
        <p:grpSpPr>
          <a:xfrm>
            <a:off x="7138627" y="5248349"/>
            <a:ext cx="1542024" cy="852136"/>
            <a:chOff x="7656651" y="3416037"/>
            <a:chExt cx="1542024" cy="852136"/>
          </a:xfrm>
        </p:grpSpPr>
        <p:pic>
          <p:nvPicPr>
            <p:cNvPr id="44" name="Picture 28" descr="Kafka to Azure SQL Database in Real-Time">
              <a:extLst>
                <a:ext uri="{FF2B5EF4-FFF2-40B4-BE49-F238E27FC236}">
                  <a16:creationId xmlns:a16="http://schemas.microsoft.com/office/drawing/2014/main" id="{8164AB34-046E-9F25-9F89-7E561E536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9C13DC-0BB5-60E3-5FE9-64CA5CC89CBF}"/>
                </a:ext>
              </a:extLst>
            </p:cNvPr>
            <p:cNvSpPr/>
            <p:nvPr/>
          </p:nvSpPr>
          <p:spPr>
            <a:xfrm>
              <a:off x="7656651" y="3960396"/>
              <a:ext cx="15420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Safety observation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1A3AF201-6B62-7C0D-C15F-2066890FCA57}"/>
              </a:ext>
            </a:extLst>
          </p:cNvPr>
          <p:cNvSpPr/>
          <p:nvPr/>
        </p:nvSpPr>
        <p:spPr>
          <a:xfrm>
            <a:off x="5158888" y="3429000"/>
            <a:ext cx="6655096" cy="29136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pic>
        <p:nvPicPr>
          <p:cNvPr id="47" name="Picture 22">
            <a:extLst>
              <a:ext uri="{FF2B5EF4-FFF2-40B4-BE49-F238E27FC236}">
                <a16:creationId xmlns:a16="http://schemas.microsoft.com/office/drawing/2014/main" id="{0838AFFA-D6F0-CC09-F4D5-60BB6041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229" y="3940058"/>
            <a:ext cx="422711" cy="4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0B93E5B-3EC1-408A-6895-2B4E08155999}"/>
              </a:ext>
            </a:extLst>
          </p:cNvPr>
          <p:cNvSpPr/>
          <p:nvPr/>
        </p:nvSpPr>
        <p:spPr>
          <a:xfrm>
            <a:off x="10476587" y="4465953"/>
            <a:ext cx="64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SCG Bold"/>
              </a:rPr>
              <a:t>iCHEQ</a:t>
            </a:r>
            <a:endParaRPr lang="en-US" sz="1400" dirty="0">
              <a:latin typeface="SCG Bold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77B93C-CB55-364B-456E-59BA4A9F782D}"/>
              </a:ext>
            </a:extLst>
          </p:cNvPr>
          <p:cNvCxnSpPr/>
          <p:nvPr/>
        </p:nvCxnSpPr>
        <p:spPr>
          <a:xfrm>
            <a:off x="7813488" y="2652412"/>
            <a:ext cx="0" cy="7919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705EC1E-3F41-D4BB-AD7E-92D38A62201F}"/>
              </a:ext>
            </a:extLst>
          </p:cNvPr>
          <p:cNvCxnSpPr>
            <a:cxnSpLocks/>
          </p:cNvCxnSpPr>
          <p:nvPr/>
        </p:nvCxnSpPr>
        <p:spPr>
          <a:xfrm flipH="1">
            <a:off x="1393516" y="2855997"/>
            <a:ext cx="75034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FA7F793-9468-43A2-C3BA-86FD627BCD42}"/>
              </a:ext>
            </a:extLst>
          </p:cNvPr>
          <p:cNvCxnSpPr>
            <a:cxnSpLocks/>
            <a:stCxn id="9" idx="2"/>
            <a:endCxn id="4" idx="1"/>
          </p:cNvCxnSpPr>
          <p:nvPr/>
        </p:nvCxnSpPr>
        <p:spPr>
          <a:xfrm rot="16200000" flipH="1">
            <a:off x="3853854" y="2683125"/>
            <a:ext cx="657448" cy="268510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7BE8ED-7CF5-C19C-AF62-559237E45C3F}"/>
              </a:ext>
            </a:extLst>
          </p:cNvPr>
          <p:cNvCxnSpPr>
            <a:cxnSpLocks/>
          </p:cNvCxnSpPr>
          <p:nvPr/>
        </p:nvCxnSpPr>
        <p:spPr>
          <a:xfrm flipH="1" flipV="1">
            <a:off x="3921853" y="2706203"/>
            <a:ext cx="533813" cy="83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8E509A0-40E0-83D7-B50A-9D25863BAFCA}"/>
              </a:ext>
            </a:extLst>
          </p:cNvPr>
          <p:cNvSpPr txBox="1"/>
          <p:nvPr/>
        </p:nvSpPr>
        <p:spPr>
          <a:xfrm>
            <a:off x="4817184" y="3166985"/>
            <a:ext cx="188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prstClr val="black"/>
                </a:solidFill>
                <a:latin typeface="SCG Bold"/>
                <a:ea typeface="Arial Unicode MS"/>
                <a:cs typeface="Arial" panose="020B0604020202020204" pitchFamily="34" charset="0"/>
              </a:rPr>
              <a:t>Safety Application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CG Bold"/>
              <a:ea typeface="Arial Unicode MS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D774DBC-4D98-9446-A15E-1E07A527A3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1669" y="4899026"/>
            <a:ext cx="1636267" cy="142786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1DE353-0CB4-7738-FD03-6D1751E4CF81}"/>
              </a:ext>
            </a:extLst>
          </p:cNvPr>
          <p:cNvCxnSpPr/>
          <p:nvPr/>
        </p:nvCxnSpPr>
        <p:spPr>
          <a:xfrm>
            <a:off x="3445702" y="6026708"/>
            <a:ext cx="16674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>
            <a:extLst>
              <a:ext uri="{FF2B5EF4-FFF2-40B4-BE49-F238E27FC236}">
                <a16:creationId xmlns:a16="http://schemas.microsoft.com/office/drawing/2014/main" id="{0599559D-180C-8462-60ED-48AEEC9C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70" y="1108505"/>
            <a:ext cx="573507" cy="2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BF7EAE15-E817-BF24-9E52-23425206E6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963" y="3100602"/>
            <a:ext cx="1141563" cy="6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41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339-4A43-509F-7F5D-27AB571E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–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7C8185-6966-DF24-B889-68408C44005D}"/>
              </a:ext>
            </a:extLst>
          </p:cNvPr>
          <p:cNvSpPr txBox="1">
            <a:spLocks/>
          </p:cNvSpPr>
          <p:nvPr/>
        </p:nvSpPr>
        <p:spPr>
          <a:xfrm>
            <a:off x="327787" y="891219"/>
            <a:ext cx="11341623" cy="4194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SCG Bold"/>
                <a:ea typeface="+mj-ea"/>
                <a:cs typeface="+mj-cs"/>
              </a:defRPr>
            </a:lvl1pPr>
          </a:lstStyle>
          <a:p>
            <a:r>
              <a:rPr lang="en-US" sz="2000" dirty="0"/>
              <a:t>SMIT 3.0 Phase-1 : AI lesson learns from Work permit (Incident &amp; Near miss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8424A-8D25-3920-D8B9-B5A0FB8A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" y="1361301"/>
            <a:ext cx="6951824" cy="285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4591C2-BC20-F32D-18F0-B8E60F115E87}"/>
              </a:ext>
            </a:extLst>
          </p:cNvPr>
          <p:cNvSpPr/>
          <p:nvPr/>
        </p:nvSpPr>
        <p:spPr>
          <a:xfrm>
            <a:off x="327787" y="3330370"/>
            <a:ext cx="275082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26E3968-9249-1569-8C87-1AEC70BD0C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>
          <a:xfrm>
            <a:off x="1118028" y="4303176"/>
            <a:ext cx="832795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02634-7025-4D61-DA36-BF6C772E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04" y="4503744"/>
            <a:ext cx="3122590" cy="186249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1C814D33-F0C6-DF4C-5B8F-D50F97351E74}"/>
              </a:ext>
            </a:extLst>
          </p:cNvPr>
          <p:cNvSpPr/>
          <p:nvPr/>
        </p:nvSpPr>
        <p:spPr>
          <a:xfrm rot="20444436">
            <a:off x="775841" y="3692121"/>
            <a:ext cx="732901" cy="202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CG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CAC14-B2D3-FDEE-7FBB-57ABBD2D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846" y="1439813"/>
            <a:ext cx="4789185" cy="15065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A775E1-B207-E7E4-86BC-5E4F6E5120A0}"/>
              </a:ext>
            </a:extLst>
          </p:cNvPr>
          <p:cNvCxnSpPr>
            <a:cxnSpLocks/>
          </p:cNvCxnSpPr>
          <p:nvPr/>
        </p:nvCxnSpPr>
        <p:spPr>
          <a:xfrm flipV="1">
            <a:off x="5163739" y="5434988"/>
            <a:ext cx="1926026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3E2A9-9AB0-1131-ABCA-93AF253F5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010" y="3130093"/>
            <a:ext cx="4924046" cy="2997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C44CA2-042A-9DBB-842A-A2104381C01F}"/>
              </a:ext>
            </a:extLst>
          </p:cNvPr>
          <p:cNvSpPr/>
          <p:nvPr/>
        </p:nvSpPr>
        <p:spPr>
          <a:xfrm>
            <a:off x="9321800" y="1803400"/>
            <a:ext cx="177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35255604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B655-6F45-1B36-5640-0F14E022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–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E1DC97-A01C-34CA-04C2-0B1280F21806}"/>
              </a:ext>
            </a:extLst>
          </p:cNvPr>
          <p:cNvSpPr txBox="1">
            <a:spLocks/>
          </p:cNvSpPr>
          <p:nvPr/>
        </p:nvSpPr>
        <p:spPr>
          <a:xfrm>
            <a:off x="356362" y="752883"/>
            <a:ext cx="11341623" cy="4130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SCG Bold"/>
                <a:ea typeface="+mj-ea"/>
                <a:cs typeface="+mj-cs"/>
              </a:defRPr>
            </a:lvl1pPr>
          </a:lstStyle>
          <a:p>
            <a:r>
              <a:rPr lang="en-US" sz="2000" dirty="0"/>
              <a:t>SMIT 3.0</a:t>
            </a:r>
            <a:r>
              <a:rPr lang="th-TH" sz="2000" dirty="0"/>
              <a:t> </a:t>
            </a:r>
            <a:r>
              <a:rPr lang="en-US" sz="2000" dirty="0"/>
              <a:t>Phase-2 : AI assistance for Safety Audit (Unsafe finding)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ACC6E-021B-9731-0599-7DD4977030F2}"/>
              </a:ext>
            </a:extLst>
          </p:cNvPr>
          <p:cNvSpPr txBox="1"/>
          <p:nvPr/>
        </p:nvSpPr>
        <p:spPr>
          <a:xfrm>
            <a:off x="284194" y="1142539"/>
            <a:ext cx="417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CG Bold"/>
              </a:rPr>
              <a:t>1</a:t>
            </a:r>
            <a:r>
              <a:rPr lang="en-US" sz="1600" b="1" baseline="30000" dirty="0">
                <a:latin typeface="SCG Bold"/>
              </a:rPr>
              <a:t>st</a:t>
            </a:r>
            <a:r>
              <a:rPr lang="en-US" sz="1600" b="1" dirty="0">
                <a:latin typeface="SCG Bold"/>
              </a:rPr>
              <a:t> improvement : E-form for Safety Audit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87910-BB72-5EE3-8D7A-D50B9783ED5C}"/>
              </a:ext>
            </a:extLst>
          </p:cNvPr>
          <p:cNvSpPr txBox="1"/>
          <p:nvPr/>
        </p:nvSpPr>
        <p:spPr>
          <a:xfrm>
            <a:off x="5809260" y="1124153"/>
            <a:ext cx="622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CG Bold"/>
              </a:rPr>
              <a:t>2</a:t>
            </a:r>
            <a:r>
              <a:rPr lang="en-US" sz="1600" b="1" baseline="30000" dirty="0">
                <a:latin typeface="SCG Bold"/>
              </a:rPr>
              <a:t>nd</a:t>
            </a:r>
            <a:r>
              <a:rPr lang="en-US" sz="1600" b="1" dirty="0">
                <a:latin typeface="SCG Bold"/>
              </a:rPr>
              <a:t> improvement: AI assistant for Smart Safety Audit#1 by NLP</a:t>
            </a:r>
          </a:p>
        </p:txBody>
      </p:sp>
      <p:pic>
        <p:nvPicPr>
          <p:cNvPr id="6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22F30-CF13-E996-B402-332F92FA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6" y="1517702"/>
            <a:ext cx="1508943" cy="26448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6242AB1-6B77-5671-7A5C-2B6506D11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4197" r="5268" b="8388"/>
          <a:stretch/>
        </p:blipFill>
        <p:spPr>
          <a:xfrm>
            <a:off x="8176795" y="2689897"/>
            <a:ext cx="1308950" cy="1340618"/>
          </a:xfrm>
          <a:prstGeom prst="rect">
            <a:avLst/>
          </a:prstGeom>
        </p:spPr>
      </p:pic>
      <p:pic>
        <p:nvPicPr>
          <p:cNvPr id="8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362877-F992-0D50-95C8-8E97AB2A5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058" y="1498169"/>
            <a:ext cx="1508943" cy="268390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BB45DB-5C4A-2734-8648-CB83DBC2B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75" y="2395624"/>
            <a:ext cx="791980" cy="7919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D6CB1-13CC-2A23-E4B5-81684B0F5495}"/>
              </a:ext>
            </a:extLst>
          </p:cNvPr>
          <p:cNvCxnSpPr>
            <a:cxnSpLocks/>
          </p:cNvCxnSpPr>
          <p:nvPr/>
        </p:nvCxnSpPr>
        <p:spPr>
          <a:xfrm>
            <a:off x="2052622" y="2957054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E13A0-7348-78A6-3898-3F6015E6404F}"/>
              </a:ext>
            </a:extLst>
          </p:cNvPr>
          <p:cNvCxnSpPr>
            <a:cxnSpLocks/>
          </p:cNvCxnSpPr>
          <p:nvPr/>
        </p:nvCxnSpPr>
        <p:spPr>
          <a:xfrm>
            <a:off x="3417052" y="2957054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53347DB-8028-1ED7-BB40-BB188B1ABB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37" y="1672583"/>
            <a:ext cx="791980" cy="79198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C7E04-C8EF-3C3C-6EB1-2FCFBBED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78" y="1448874"/>
            <a:ext cx="1508943" cy="264484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3220B6-7F56-2E61-675E-877866CA9CE7}"/>
              </a:ext>
            </a:extLst>
          </p:cNvPr>
          <p:cNvCxnSpPr>
            <a:cxnSpLocks/>
          </p:cNvCxnSpPr>
          <p:nvPr/>
        </p:nvCxnSpPr>
        <p:spPr>
          <a:xfrm>
            <a:off x="7887979" y="2661533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3812B7-02E7-5087-F487-EF974F87620B}"/>
              </a:ext>
            </a:extLst>
          </p:cNvPr>
          <p:cNvCxnSpPr>
            <a:cxnSpLocks/>
          </p:cNvCxnSpPr>
          <p:nvPr/>
        </p:nvCxnSpPr>
        <p:spPr>
          <a:xfrm>
            <a:off x="9194570" y="2652008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AB1CAB61-E8FB-D254-7C70-B5B297688CA0}"/>
              </a:ext>
            </a:extLst>
          </p:cNvPr>
          <p:cNvSpPr/>
          <p:nvPr/>
        </p:nvSpPr>
        <p:spPr>
          <a:xfrm>
            <a:off x="8649678" y="2395624"/>
            <a:ext cx="354251" cy="3459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86CB9-8D2D-C167-9AA3-B42BDE92E4E3}"/>
              </a:ext>
            </a:extLst>
          </p:cNvPr>
          <p:cNvSpPr txBox="1"/>
          <p:nvPr/>
        </p:nvSpPr>
        <p:spPr>
          <a:xfrm>
            <a:off x="3278665" y="4720000"/>
            <a:ext cx="2355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CG Bold"/>
              </a:rPr>
              <a:t>Safety Audit Quality based on Experience of Auditor</a:t>
            </a:r>
          </a:p>
          <a:p>
            <a:endParaRPr lang="en-US" sz="1400" b="1" dirty="0">
              <a:latin typeface="SCG Bold"/>
            </a:endParaRPr>
          </a:p>
          <a:p>
            <a:r>
              <a:rPr lang="en-US" sz="1400" b="1" dirty="0">
                <a:latin typeface="SCG Bold"/>
              </a:rPr>
              <a:t>Finding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Unsafe Action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Unsafe Condition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Accident</a:t>
            </a:r>
          </a:p>
          <a:p>
            <a:r>
              <a:rPr lang="en-US" sz="1400" b="1" dirty="0">
                <a:latin typeface="SCG Bold"/>
                <a:sym typeface="Wingdings" panose="05000000000000000000" pitchFamily="2" charset="2"/>
              </a:rPr>
              <a:t>   Near Miss</a:t>
            </a:r>
            <a:endParaRPr lang="en-US" sz="1400" b="1" dirty="0">
              <a:latin typeface="SCG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3A3BD7-DEA4-D633-9131-11EAB6FA2D90}"/>
              </a:ext>
            </a:extLst>
          </p:cNvPr>
          <p:cNvSpPr txBox="1"/>
          <p:nvPr/>
        </p:nvSpPr>
        <p:spPr>
          <a:xfrm>
            <a:off x="6491654" y="4153839"/>
            <a:ext cx="459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CG Bold"/>
              </a:rPr>
              <a:t>AI Assistant Auditor to fulfill lack of unsafe finding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6F048-AD09-200B-5034-E14E5DBA5B8A}"/>
              </a:ext>
            </a:extLst>
          </p:cNvPr>
          <p:cNvSpPr txBox="1"/>
          <p:nvPr/>
        </p:nvSpPr>
        <p:spPr>
          <a:xfrm>
            <a:off x="2459977" y="3277621"/>
            <a:ext cx="115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CG Bold"/>
              </a:rPr>
              <a:t>Different Approach for Safety Audit  by human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472D63-6268-788A-3F92-8785FDC9E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09" y="4636147"/>
            <a:ext cx="2435023" cy="18366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2F858C-7D59-96F4-A9DF-36617FF66C71}"/>
              </a:ext>
            </a:extLst>
          </p:cNvPr>
          <p:cNvCxnSpPr/>
          <p:nvPr/>
        </p:nvCxnSpPr>
        <p:spPr>
          <a:xfrm>
            <a:off x="2357357" y="5554475"/>
            <a:ext cx="855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ECFFBE-33FB-D47C-01FD-873492887491}"/>
              </a:ext>
            </a:extLst>
          </p:cNvPr>
          <p:cNvCxnSpPr/>
          <p:nvPr/>
        </p:nvCxnSpPr>
        <p:spPr>
          <a:xfrm>
            <a:off x="4799356" y="5554475"/>
            <a:ext cx="855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EFE443-FA13-4E2E-EC5A-BEFD3C74AFD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3503964" y="3767461"/>
            <a:ext cx="488272" cy="1416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000804-3BE5-5114-12E4-275A3228F5CD}"/>
              </a:ext>
            </a:extLst>
          </p:cNvPr>
          <p:cNvSpPr txBox="1"/>
          <p:nvPr/>
        </p:nvSpPr>
        <p:spPr>
          <a:xfrm>
            <a:off x="10194607" y="4723203"/>
            <a:ext cx="19127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SCG Bold"/>
              </a:rPr>
              <a:t>Top 3 Unsafe finding for Scaffolding</a:t>
            </a:r>
          </a:p>
          <a:p>
            <a:r>
              <a:rPr lang="en-US" sz="1200" b="1" dirty="0">
                <a:latin typeface="SCG Bold"/>
              </a:rPr>
              <a:t>1. </a:t>
            </a:r>
            <a:r>
              <a:rPr lang="th-TH" sz="1200" b="1" dirty="0">
                <a:latin typeface="SCG Bold"/>
              </a:rPr>
              <a:t>ไม่มีปิดกั้นช่องที่คน</a:t>
            </a:r>
            <a:r>
              <a:rPr lang="en-US" sz="1200" b="1" dirty="0">
                <a:latin typeface="SCG Bold"/>
              </a:rPr>
              <a:t>/</a:t>
            </a:r>
            <a:r>
              <a:rPr lang="th-TH" sz="1200" b="1" dirty="0">
                <a:latin typeface="SCG Bold"/>
              </a:rPr>
              <a:t>ของมีโอกาสตกและร่วงหล่น</a:t>
            </a:r>
            <a:endParaRPr lang="en-US" sz="1200" b="1" dirty="0">
              <a:latin typeface="SCG Bold"/>
            </a:endParaRPr>
          </a:p>
          <a:p>
            <a:r>
              <a:rPr lang="en-US" sz="1200" b="1" dirty="0">
                <a:latin typeface="SCG Bold"/>
              </a:rPr>
              <a:t>2.</a:t>
            </a:r>
            <a:r>
              <a:rPr lang="th-TH" sz="1200" b="1" dirty="0">
                <a:latin typeface="SCG Bold"/>
              </a:rPr>
              <a:t> ปิดล้อมพื้นที่ไม่ครอบคลุม</a:t>
            </a:r>
          </a:p>
          <a:p>
            <a:r>
              <a:rPr lang="en-US" sz="1200" b="1" dirty="0">
                <a:latin typeface="SCG Bold"/>
              </a:rPr>
              <a:t>3. </a:t>
            </a:r>
            <a:r>
              <a:rPr lang="th-TH" sz="1200" b="1" dirty="0">
                <a:latin typeface="SCG Bold"/>
              </a:rPr>
              <a:t>ไม่คล้องเกี่ยว </a:t>
            </a:r>
            <a:r>
              <a:rPr lang="en-US" sz="1200" b="1" dirty="0">
                <a:latin typeface="SCG Bold"/>
              </a:rPr>
              <a:t>Harness 100 % </a:t>
            </a:r>
            <a:r>
              <a:rPr lang="th-TH" sz="1200" b="1" dirty="0">
                <a:latin typeface="SCG Bold"/>
              </a:rPr>
              <a:t>หรือคล้องไม่เหมาะสม</a:t>
            </a:r>
            <a:endParaRPr lang="en-US" sz="1200" b="1" dirty="0">
              <a:latin typeface="SCG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E67791-C3EB-DF7F-EF96-9D17D2FD1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936" y="4595406"/>
            <a:ext cx="4323251" cy="2217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01286-F760-54FE-CC24-9609C8C39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8974" y="1448874"/>
            <a:ext cx="1578568" cy="26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72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DD25DD-4AAF-9BA6-468E-695D4832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Phase-2 :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6B0FC-7B33-ADD3-5012-4630811CB2BE}"/>
              </a:ext>
            </a:extLst>
          </p:cNvPr>
          <p:cNvSpPr txBox="1"/>
          <p:nvPr/>
        </p:nvSpPr>
        <p:spPr>
          <a:xfrm>
            <a:off x="758646" y="680375"/>
            <a:ext cx="8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From</a:t>
            </a:r>
            <a:endParaRPr lang="th-TH" b="1" dirty="0">
              <a:latin typeface="SCG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4BE7F-5838-D8A4-5B2A-BE06734E32A0}"/>
              </a:ext>
            </a:extLst>
          </p:cNvPr>
          <p:cNvSpPr txBox="1"/>
          <p:nvPr/>
        </p:nvSpPr>
        <p:spPr>
          <a:xfrm>
            <a:off x="10163118" y="629340"/>
            <a:ext cx="47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CG Bold"/>
              </a:rPr>
              <a:t>To</a:t>
            </a:r>
            <a:endParaRPr lang="th-TH" sz="2400" b="1" dirty="0">
              <a:latin typeface="SCG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11B85-C825-1D5C-F1FE-26339AB9967E}"/>
              </a:ext>
            </a:extLst>
          </p:cNvPr>
          <p:cNvSpPr txBox="1"/>
          <p:nvPr/>
        </p:nvSpPr>
        <p:spPr>
          <a:xfrm>
            <a:off x="2331644" y="1371018"/>
            <a:ext cx="5549661" cy="861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Safety Audit Quality based on Experience of Auditor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Take much time to Safety Audit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Safety Audit Form does not serve the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E809B-E7CA-2E07-37CA-E52B8FD7B210}"/>
              </a:ext>
            </a:extLst>
          </p:cNvPr>
          <p:cNvSpPr txBox="1"/>
          <p:nvPr/>
        </p:nvSpPr>
        <p:spPr>
          <a:xfrm>
            <a:off x="7478066" y="5319386"/>
            <a:ext cx="457395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0E6187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Used AI to Suggest the Safety Audit Form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Don’t Take much time as before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Recommendation serve the details</a:t>
            </a:r>
          </a:p>
        </p:txBody>
      </p:sp>
      <p:pic>
        <p:nvPicPr>
          <p:cNvPr id="1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EDBC10-9FEC-D8EE-B9F4-83DA3089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8" y="1095692"/>
            <a:ext cx="2138847" cy="380429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5DA273-BDB1-C636-5D5E-A11FCAD77E8C}"/>
              </a:ext>
            </a:extLst>
          </p:cNvPr>
          <p:cNvSpPr/>
          <p:nvPr/>
        </p:nvSpPr>
        <p:spPr>
          <a:xfrm>
            <a:off x="3182746" y="2482922"/>
            <a:ext cx="4915196" cy="965616"/>
          </a:xfrm>
          <a:prstGeom prst="rightArrow">
            <a:avLst/>
          </a:prstGeom>
          <a:solidFill>
            <a:srgbClr val="0E61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</a:t>
            </a:r>
            <a:endParaRPr lang="th-TH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D0F81-C907-7B4A-1CC6-D0CCED79467C}"/>
              </a:ext>
            </a:extLst>
          </p:cNvPr>
          <p:cNvGrpSpPr/>
          <p:nvPr/>
        </p:nvGrpSpPr>
        <p:grpSpPr>
          <a:xfrm>
            <a:off x="2774598" y="3921718"/>
            <a:ext cx="4273068" cy="2454459"/>
            <a:chOff x="3123815" y="1183458"/>
            <a:chExt cx="5778376" cy="2454459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9333B7-137E-98BB-0B37-D0A50E8B81C8}"/>
                </a:ext>
              </a:extLst>
            </p:cNvPr>
            <p:cNvSpPr txBox="1"/>
            <p:nvPr/>
          </p:nvSpPr>
          <p:spPr>
            <a:xfrm>
              <a:off x="3123815" y="1183458"/>
              <a:ext cx="5778376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Help </a:t>
              </a:r>
              <a:r>
                <a:rPr lang="en-US" b="1" u="sng" dirty="0">
                  <a:solidFill>
                    <a:srgbClr val="FF0000"/>
                  </a:solidFill>
                </a:rPr>
                <a:t>suggestion</a:t>
              </a:r>
              <a:r>
                <a:rPr lang="en-US" b="1" dirty="0">
                  <a:solidFill>
                    <a:srgbClr val="FF0000"/>
                  </a:solidFill>
                </a:rPr>
                <a:t> safety audit to employee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6903D8-B055-62FD-EB55-6C24CA33F582}"/>
                </a:ext>
              </a:extLst>
            </p:cNvPr>
            <p:cNvSpPr txBox="1"/>
            <p:nvPr/>
          </p:nvSpPr>
          <p:spPr>
            <a:xfrm>
              <a:off x="4004198" y="2178858"/>
              <a:ext cx="4017611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FF0000"/>
                  </a:solidFill>
                </a:rPr>
                <a:t>Reduce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u="sng" dirty="0">
                  <a:solidFill>
                    <a:srgbClr val="FF0000"/>
                  </a:solidFill>
                </a:rPr>
                <a:t>risk</a:t>
              </a:r>
              <a:r>
                <a:rPr lang="en-US" b="1" dirty="0">
                  <a:solidFill>
                    <a:srgbClr val="FF0000"/>
                  </a:solidFill>
                </a:rPr>
                <a:t> to cause accident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019EBA-26FE-3BEE-E362-757D4684E751}"/>
                </a:ext>
              </a:extLst>
            </p:cNvPr>
            <p:cNvSpPr txBox="1"/>
            <p:nvPr/>
          </p:nvSpPr>
          <p:spPr>
            <a:xfrm>
              <a:off x="3485000" y="2991586"/>
              <a:ext cx="5056010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Decreased</a:t>
              </a:r>
              <a:r>
                <a:rPr lang="en-US" b="1" dirty="0">
                  <a:solidFill>
                    <a:srgbClr val="FF0000"/>
                  </a:solidFill>
                </a:rPr>
                <a:t> in </a:t>
              </a:r>
              <a:r>
                <a:rPr lang="en-US" b="1" u="sng" dirty="0">
                  <a:solidFill>
                    <a:srgbClr val="FF0000"/>
                  </a:solidFill>
                </a:rPr>
                <a:t>Budget</a:t>
              </a:r>
              <a:r>
                <a:rPr lang="en-US" b="1" dirty="0">
                  <a:solidFill>
                    <a:srgbClr val="FF0000"/>
                  </a:solidFill>
                </a:rPr>
                <a:t> for maintenance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 care of injured employees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FC9CEB-968C-2557-C993-3B9652A4840A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6013004" y="2548190"/>
              <a:ext cx="0" cy="443396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AE08B8-E7D2-8FD5-073C-D36B8F81C2AA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6013003" y="1552790"/>
              <a:ext cx="1" cy="62606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A7856-CD8B-DEAF-AC85-F6BD9938F1A3}"/>
              </a:ext>
            </a:extLst>
          </p:cNvPr>
          <p:cNvCxnSpPr>
            <a:cxnSpLocks/>
          </p:cNvCxnSpPr>
          <p:nvPr/>
        </p:nvCxnSpPr>
        <p:spPr>
          <a:xfrm flipH="1">
            <a:off x="6995218" y="3295650"/>
            <a:ext cx="1786832" cy="1621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B8CF3B-9FFD-DAC2-4AD3-1FA70DD55B64}"/>
              </a:ext>
            </a:extLst>
          </p:cNvPr>
          <p:cNvSpPr txBox="1"/>
          <p:nvPr/>
        </p:nvSpPr>
        <p:spPr>
          <a:xfrm rot="19045323">
            <a:off x="7773580" y="4039253"/>
            <a:ext cx="7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67F51-09E3-31B4-8D0B-8B1A56D5F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165" y="1101173"/>
            <a:ext cx="2308479" cy="40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20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8E0D40F-CED4-35D8-9DB7-2F648F6F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83" y="77792"/>
            <a:ext cx="6794493" cy="493440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Product Name  : Safety is the Most Important Thing (SMIT 3.0)</a:t>
            </a:r>
            <a:b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</a:br>
            <a:b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</a:br>
            <a:r>
              <a:rPr lang="en-US" sz="1400" u="sng" dirty="0">
                <a:latin typeface="TH SarabunPSK" panose="020B0500040200020003" pitchFamily="34" charset="-34"/>
                <a:cs typeface="TH Sarabun New" panose="020B0500040200020003"/>
              </a:rPr>
              <a:t>Status </a:t>
            </a:r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: Plan </a:t>
            </a:r>
            <a:r>
              <a:rPr lang="en-US" sz="1400" dirty="0">
                <a:highlight>
                  <a:srgbClr val="FFFF00"/>
                </a:highlight>
                <a:latin typeface="TH SarabunPSK" panose="020B0500040200020003" pitchFamily="34" charset="-34"/>
                <a:cs typeface="TH Sarabun New" panose="020B0500040200020003"/>
              </a:rPr>
              <a:t>100%</a:t>
            </a:r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  / Actual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 New" panose="020B0500040200020003"/>
              </a:rPr>
              <a:t>100%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C5CA6DF-009B-91D8-9F22-4C0BBD04E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21899"/>
              </p:ext>
            </p:extLst>
          </p:nvPr>
        </p:nvGraphicFramePr>
        <p:xfrm>
          <a:off x="7257526" y="5041487"/>
          <a:ext cx="4693682" cy="1268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5181">
                  <a:extLst>
                    <a:ext uri="{9D8B030D-6E8A-4147-A177-3AD203B41FA5}">
                      <a16:colId xmlns:a16="http://schemas.microsoft.com/office/drawing/2014/main" val="236484114"/>
                    </a:ext>
                  </a:extLst>
                </a:gridCol>
                <a:gridCol w="689919">
                  <a:extLst>
                    <a:ext uri="{9D8B030D-6E8A-4147-A177-3AD203B41FA5}">
                      <a16:colId xmlns:a16="http://schemas.microsoft.com/office/drawing/2014/main" val="15838582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28039674"/>
                    </a:ext>
                  </a:extLst>
                </a:gridCol>
                <a:gridCol w="747732">
                  <a:extLst>
                    <a:ext uri="{9D8B030D-6E8A-4147-A177-3AD203B41FA5}">
                      <a16:colId xmlns:a16="http://schemas.microsoft.com/office/drawing/2014/main" val="3060434287"/>
                    </a:ext>
                  </a:extLst>
                </a:gridCol>
              </a:tblGrid>
              <a:tr h="29158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Issues/Concern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5703" marR="75703" marT="37852" marB="37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72364"/>
                  </a:ext>
                </a:extLst>
              </a:tr>
              <a:tr h="2370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Issues/Concern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88223"/>
                  </a:ext>
                </a:extLst>
              </a:tr>
              <a:tr h="739406">
                <a:tc>
                  <a:txBody>
                    <a:bodyPr/>
                    <a:lstStyle/>
                    <a:p>
                      <a:pPr algn="ctr" fontAlgn="ctr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9168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2A711D-97A9-C1E9-FCAE-4815D565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45184"/>
              </p:ext>
            </p:extLst>
          </p:nvPr>
        </p:nvGraphicFramePr>
        <p:xfrm>
          <a:off x="7257526" y="3142428"/>
          <a:ext cx="4693681" cy="1586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6128">
                  <a:extLst>
                    <a:ext uri="{9D8B030D-6E8A-4147-A177-3AD203B41FA5}">
                      <a16:colId xmlns:a16="http://schemas.microsoft.com/office/drawing/2014/main" val="1337292625"/>
                    </a:ext>
                  </a:extLst>
                </a:gridCol>
                <a:gridCol w="577459">
                  <a:extLst>
                    <a:ext uri="{9D8B030D-6E8A-4147-A177-3AD203B41FA5}">
                      <a16:colId xmlns:a16="http://schemas.microsoft.com/office/drawing/2014/main" val="3301515962"/>
                    </a:ext>
                  </a:extLst>
                </a:gridCol>
                <a:gridCol w="1620094">
                  <a:extLst>
                    <a:ext uri="{9D8B030D-6E8A-4147-A177-3AD203B41FA5}">
                      <a16:colId xmlns:a16="http://schemas.microsoft.com/office/drawing/2014/main" val="3455125581"/>
                    </a:ext>
                  </a:extLst>
                </a:gridCol>
              </a:tblGrid>
              <a:tr h="28884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Activities Completed for </a:t>
                      </a:r>
                      <a:r>
                        <a:rPr lang="en-US" sz="1400" b="0" u="sng" strike="noStrike" dirty="0">
                          <a:solidFill>
                            <a:srgbClr val="FFFF00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Next Week </a:t>
                      </a: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(24/10/2022-28/10/2022)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SCG" panose="02000503000000020004"/>
                      </a:endParaRPr>
                    </a:p>
                  </a:txBody>
                  <a:tcPr marL="75481" marR="75481" marT="37741" marB="37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37922"/>
                  </a:ext>
                </a:extLst>
              </a:tr>
              <a:tr h="290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545917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Function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การเตรียมข้อมูลเพื่อนำมาใช้งาน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60901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สร้างเว็บสำหรับ</a:t>
                      </a:r>
                      <a:r>
                        <a:rPr lang="th-TH" sz="12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อัพ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โหลดข้อมูล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Finding Detail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85258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Database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สำหรับเก็บข้อมูล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Finding Detail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50804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เพิ่ม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Security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สำหรับ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API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896133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AE6680D-B87D-6AF9-FF4E-A69D3EC64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24098"/>
              </p:ext>
            </p:extLst>
          </p:nvPr>
        </p:nvGraphicFramePr>
        <p:xfrm>
          <a:off x="7257527" y="1076325"/>
          <a:ext cx="4693681" cy="1753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1854">
                  <a:extLst>
                    <a:ext uri="{9D8B030D-6E8A-4147-A177-3AD203B41FA5}">
                      <a16:colId xmlns:a16="http://schemas.microsoft.com/office/drawing/2014/main" val="2578162406"/>
                    </a:ext>
                  </a:extLst>
                </a:gridCol>
                <a:gridCol w="607487">
                  <a:extLst>
                    <a:ext uri="{9D8B030D-6E8A-4147-A177-3AD203B41FA5}">
                      <a16:colId xmlns:a16="http://schemas.microsoft.com/office/drawing/2014/main" val="4015077257"/>
                    </a:ext>
                  </a:extLst>
                </a:gridCol>
                <a:gridCol w="1704340">
                  <a:extLst>
                    <a:ext uri="{9D8B030D-6E8A-4147-A177-3AD203B41FA5}">
                      <a16:colId xmlns:a16="http://schemas.microsoft.com/office/drawing/2014/main" val="327905790"/>
                    </a:ext>
                  </a:extLst>
                </a:gridCol>
              </a:tblGrid>
              <a:tr h="2894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bg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 Completed for </a:t>
                      </a:r>
                      <a:r>
                        <a:rPr lang="en-US" sz="1400" u="sng" dirty="0">
                          <a:solidFill>
                            <a:srgbClr val="FFFF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This Week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(17/10/2022-21/10/2022)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252935"/>
                  </a:ext>
                </a:extLst>
              </a:tr>
              <a:tr h="323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918166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ปรับ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UI Power App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ตามความต้องการของผู้ใช้งาน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365591"/>
                  </a:ext>
                </a:extLst>
              </a:tr>
              <a:tr h="3736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แก้ไข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Algorithm </a:t>
                      </a:r>
                      <a:r>
                        <a:rPr lang="en-US" sz="12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SpellCheck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8496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Function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การเตรียมข้อมูลเพื่อนำมาใช้งาน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17575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ปรับ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UI Power App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ตามความต้องการของผู้ใช้งาน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8508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646C620A-82D3-58CC-945C-2059E3D51A59}"/>
              </a:ext>
            </a:extLst>
          </p:cNvPr>
          <p:cNvSpPr/>
          <p:nvPr/>
        </p:nvSpPr>
        <p:spPr>
          <a:xfrm>
            <a:off x="7257526" y="77792"/>
            <a:ext cx="3181874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TH Sarabun New" panose="020B0500040200020003" pitchFamily="34" charset="-34"/>
                <a:cs typeface="TH Sarabun New" panose="020B0500040200020003"/>
              </a:rPr>
              <a:t>Period  : </a:t>
            </a:r>
            <a:r>
              <a:rPr lang="en-US" sz="1400" dirty="0"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/>
              </a:rPr>
              <a:t>1/6/2022 – 30/12/2022</a:t>
            </a:r>
          </a:p>
          <a:p>
            <a:pPr algn="l"/>
            <a:r>
              <a:rPr lang="en-US" sz="14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/>
              </a:rPr>
              <a:t> </a:t>
            </a:r>
          </a:p>
          <a:p>
            <a:pPr algn="l"/>
            <a:r>
              <a:rPr lang="en-US" sz="1400" b="1" u="sng" dirty="0">
                <a:latin typeface="TH Sarabun New" panose="020B0500040200020003" pitchFamily="34" charset="-34"/>
                <a:cs typeface="TH Sarabun New" panose="020B0500040200020003"/>
              </a:rPr>
              <a:t>Report by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/>
              </a:rPr>
              <a:t>: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/>
              </a:rPr>
              <a:t>ชีวเทพ เทศทองลา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0619CD-C850-61B8-AA62-759932E459C8}"/>
              </a:ext>
            </a:extLst>
          </p:cNvPr>
          <p:cNvSpPr/>
          <p:nvPr/>
        </p:nvSpPr>
        <p:spPr>
          <a:xfrm>
            <a:off x="6560773" y="175320"/>
            <a:ext cx="298383" cy="29838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09026E0-95B0-AC7A-750E-123BC35F27BD}"/>
              </a:ext>
            </a:extLst>
          </p:cNvPr>
          <p:cNvSpPr/>
          <p:nvPr/>
        </p:nvSpPr>
        <p:spPr>
          <a:xfrm>
            <a:off x="10666944" y="77792"/>
            <a:ext cx="269143" cy="2385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51AEF8-3403-9D23-28C9-16C829B4F532}"/>
              </a:ext>
            </a:extLst>
          </p:cNvPr>
          <p:cNvSpPr/>
          <p:nvPr/>
        </p:nvSpPr>
        <p:spPr>
          <a:xfrm>
            <a:off x="10666944" y="389723"/>
            <a:ext cx="269143" cy="2385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425E9FE-4FEE-3D59-C9C4-8DE73C187212}"/>
              </a:ext>
            </a:extLst>
          </p:cNvPr>
          <p:cNvSpPr/>
          <p:nvPr/>
        </p:nvSpPr>
        <p:spPr>
          <a:xfrm>
            <a:off x="10666944" y="698441"/>
            <a:ext cx="276393" cy="2450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B050A2-EED8-B955-CB4B-744D66F997C5}"/>
              </a:ext>
            </a:extLst>
          </p:cNvPr>
          <p:cNvSpPr txBox="1"/>
          <p:nvPr/>
        </p:nvSpPr>
        <p:spPr>
          <a:xfrm>
            <a:off x="11054517" y="77792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On Plan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5B3FC9-830A-6BE7-48E1-32A9C78B465E}"/>
              </a:ext>
            </a:extLst>
          </p:cNvPr>
          <p:cNvSpPr txBox="1"/>
          <p:nvPr/>
        </p:nvSpPr>
        <p:spPr>
          <a:xfrm>
            <a:off x="11054517" y="36660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Concern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48D7DF-BC1C-DDAE-0245-8A5177C4EBA7}"/>
              </a:ext>
            </a:extLst>
          </p:cNvPr>
          <p:cNvSpPr txBox="1"/>
          <p:nvPr/>
        </p:nvSpPr>
        <p:spPr>
          <a:xfrm>
            <a:off x="11054517" y="704668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Delay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6D7CD-D8B1-64A1-116B-C397CC12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37631"/>
              </p:ext>
            </p:extLst>
          </p:nvPr>
        </p:nvGraphicFramePr>
        <p:xfrm>
          <a:off x="106808" y="628319"/>
          <a:ext cx="6723291" cy="57781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9565">
                  <a:extLst>
                    <a:ext uri="{9D8B030D-6E8A-4147-A177-3AD203B41FA5}">
                      <a16:colId xmlns:a16="http://schemas.microsoft.com/office/drawing/2014/main" val="1049427266"/>
                    </a:ext>
                  </a:extLst>
                </a:gridCol>
                <a:gridCol w="1976678">
                  <a:extLst>
                    <a:ext uri="{9D8B030D-6E8A-4147-A177-3AD203B41FA5}">
                      <a16:colId xmlns:a16="http://schemas.microsoft.com/office/drawing/2014/main" val="2793373608"/>
                    </a:ext>
                  </a:extLst>
                </a:gridCol>
                <a:gridCol w="245281">
                  <a:extLst>
                    <a:ext uri="{9D8B030D-6E8A-4147-A177-3AD203B41FA5}">
                      <a16:colId xmlns:a16="http://schemas.microsoft.com/office/drawing/2014/main" val="3947733891"/>
                    </a:ext>
                  </a:extLst>
                </a:gridCol>
                <a:gridCol w="153186">
                  <a:extLst>
                    <a:ext uri="{9D8B030D-6E8A-4147-A177-3AD203B41FA5}">
                      <a16:colId xmlns:a16="http://schemas.microsoft.com/office/drawing/2014/main" val="738971300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653703250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902923056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939716764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197933084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4232326163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358644496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364841287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2385557354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2364834048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456756706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339402903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4028341336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506810581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69240328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158525468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37830687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422742633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2254489100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2477245872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011735846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545679838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270735991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2689179679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466694263"/>
                    </a:ext>
                  </a:extLst>
                </a:gridCol>
                <a:gridCol w="153186">
                  <a:extLst>
                    <a:ext uri="{9D8B030D-6E8A-4147-A177-3AD203B41FA5}">
                      <a16:colId xmlns:a16="http://schemas.microsoft.com/office/drawing/2014/main" val="3321990034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366493610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1134058251"/>
                    </a:ext>
                  </a:extLst>
                </a:gridCol>
                <a:gridCol w="135267">
                  <a:extLst>
                    <a:ext uri="{9D8B030D-6E8A-4147-A177-3AD203B41FA5}">
                      <a16:colId xmlns:a16="http://schemas.microsoft.com/office/drawing/2014/main" val="3315853013"/>
                    </a:ext>
                  </a:extLst>
                </a:gridCol>
                <a:gridCol w="153186">
                  <a:extLst>
                    <a:ext uri="{9D8B030D-6E8A-4147-A177-3AD203B41FA5}">
                      <a16:colId xmlns:a16="http://schemas.microsoft.com/office/drawing/2014/main" val="3621328441"/>
                    </a:ext>
                  </a:extLst>
                </a:gridCol>
              </a:tblGrid>
              <a:tr h="219447">
                <a:tc gridSpan="33"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FFFFFF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Project Plan</a:t>
                      </a:r>
                    </a:p>
                  </a:txBody>
                  <a:tcPr marL="6656" marR="6656" marT="6656" marB="0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dirty="0">
                        <a:solidFill>
                          <a:srgbClr val="FFFFFF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6" marR="9526" marT="9526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39690"/>
                  </a:ext>
                </a:extLst>
              </a:tr>
              <a:tr h="15902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No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2022</a:t>
                      </a:r>
                    </a:p>
                  </a:txBody>
                  <a:tcPr marL="6656" marR="6656" marT="6656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6" marR="9526" marT="9526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19567"/>
                  </a:ext>
                </a:extLst>
              </a:tr>
              <a:tr h="27325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หัวข้อ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มิถุนายน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กรกฎาคม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สิงหาคม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กันยายน</a:t>
                      </a:r>
                    </a:p>
                  </a:txBody>
                  <a:tcPr marL="6656" marR="6656" marT="6656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ตุลาคม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9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พฤศจิกายน</a:t>
                      </a:r>
                    </a:p>
                  </a:txBody>
                  <a:tcPr marL="63893" marR="63893" marT="31946" marB="31946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ธันวาคม</a:t>
                      </a:r>
                    </a:p>
                  </a:txBody>
                  <a:tcPr marL="6656" marR="6656" marT="6656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6" marR="9526" marT="9526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21379"/>
                  </a:ext>
                </a:extLst>
              </a:tr>
              <a:tr h="159026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1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1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25004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Planning And Gather Requirement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6656" marR="6656" marT="6656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th-TH" sz="16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6" marR="9526" marT="9526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361178"/>
                  </a:ext>
                </a:extLst>
              </a:tr>
              <a:tr h="13428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1.1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เก็บ</a:t>
                      </a:r>
                      <a:r>
                        <a:rPr lang="en-US" sz="800" baseline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Requirement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สำหรับโปรเจ็ค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SMIT 3.0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586354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519511"/>
                  </a:ext>
                </a:extLst>
              </a:tr>
              <a:tr h="134589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1.2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ทำความเข้าใจเกี่ยวกับข้อมูลที่จะนำมา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Model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29135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27242"/>
                  </a:ext>
                </a:extLst>
              </a:tr>
              <a:tr h="1406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1.3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ศึกษาเกี่ยวกับ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Library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ที่จะนำมาใช้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64024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187493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Development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6656" marR="6656" marT="6656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th-TH" sz="16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6" marR="9526" marT="9526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337128"/>
                  </a:ext>
                </a:extLst>
              </a:tr>
              <a:tr h="1406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2.1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วาง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Flow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ในการ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Development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75269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30165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2.2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Data Cleansing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081787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579747"/>
                  </a:ext>
                </a:extLst>
              </a:tr>
              <a:tr h="12164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2.3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AI Model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800"/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800" dirty="0"/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148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36226"/>
                  </a:ext>
                </a:extLst>
              </a:tr>
              <a:tr h="13428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2.3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แสดงผลลัพธ์ตัวอย่างหลักจากการ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AI 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2564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50388"/>
                  </a:ext>
                </a:extLst>
              </a:tr>
              <a:tr h="13575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2.4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ทดลองใช้ </a:t>
                      </a:r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และพัฒนาให้มีความแม่นยำมากยิ่งขึ้น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57989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88124"/>
                  </a:ext>
                </a:extLst>
              </a:tr>
              <a:tr h="1406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2.5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สร้าง </a:t>
                      </a:r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API 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22676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025023"/>
                  </a:ext>
                </a:extLst>
              </a:tr>
              <a:tr h="1406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2.6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นำ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มาแสดงผลผ่าน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Power App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647363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176031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.7</a:t>
                      </a:r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Summarize Data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Implement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92719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66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Implementation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 gridSpan="30">
                  <a:txBody>
                    <a:bodyPr/>
                    <a:lstStyle/>
                    <a:p>
                      <a:endParaRPr lang="th-TH" sz="800" dirty="0"/>
                    </a:p>
                  </a:txBody>
                  <a:tcPr marL="127786" marR="127786" marT="63893" marB="63893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16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7205668"/>
                  </a:ext>
                </a:extLst>
              </a:tr>
              <a:tr h="1406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3.1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นำ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มาปรับใช้กับโปรเจ</a:t>
                      </a:r>
                      <a:r>
                        <a:rPr lang="th-TH" sz="800" dirty="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็ค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SMIT 3.0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5774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30688"/>
                  </a:ext>
                </a:extLst>
              </a:tr>
              <a:tr h="1406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3.2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ทดสอบระบบ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064149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303216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Deliver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 gridSpan="30">
                  <a:txBody>
                    <a:bodyPr/>
                    <a:lstStyle/>
                    <a:p>
                      <a:endParaRPr lang="th-TH" sz="800" dirty="0"/>
                    </a:p>
                  </a:txBody>
                  <a:tcPr marL="127786" marR="127786" marT="63893" marB="63893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16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200799605"/>
                  </a:ext>
                </a:extLst>
              </a:tr>
              <a:tr h="15827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4.1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Post-Implementation reviews and Knowledge Transfer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83091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8932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4.2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Documentation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70918"/>
                  </a:ext>
                </a:extLst>
              </a:tr>
              <a:tr h="13873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507" marR="4507" marT="4507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67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8185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82376F4055BE47B9801066F15A129F" ma:contentTypeVersion="11" ma:contentTypeDescription="Create a new document." ma:contentTypeScope="" ma:versionID="ff4bf1c2c0b081b350d62907cfc1f6b1">
  <xsd:schema xmlns:xsd="http://www.w3.org/2001/XMLSchema" xmlns:xs="http://www.w3.org/2001/XMLSchema" xmlns:p="http://schemas.microsoft.com/office/2006/metadata/properties" xmlns:ns2="130df448-cf7b-42d1-a324-f62b1fb9695d" xmlns:ns3="3f2e5e20-8d34-4895-b687-30ef41b5835c" targetNamespace="http://schemas.microsoft.com/office/2006/metadata/properties" ma:root="true" ma:fieldsID="6cd4eef194fbf33ba58340a47ddcb58a" ns2:_="" ns3:_="">
    <xsd:import namespace="130df448-cf7b-42d1-a324-f62b1fb9695d"/>
    <xsd:import namespace="3f2e5e20-8d34-4895-b687-30ef41b583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0df448-cf7b-42d1-a324-f62b1fb969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e5e20-8d34-4895-b687-30ef41b583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FAD3F6-39B3-40A9-906F-30CFA77A56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B6910-BB5E-48D5-BF6B-5791BDE10463}">
  <ds:schemaRefs>
    <ds:schemaRef ds:uri="http://purl.org/dc/terms/"/>
    <ds:schemaRef ds:uri="130df448-cf7b-42d1-a324-f62b1fb9695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f2e5e20-8d34-4895-b687-30ef41b5835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69A418F-4C25-41D9-8A60-B37D75494357}">
  <ds:schemaRefs>
    <ds:schemaRef ds:uri="130df448-cf7b-42d1-a324-f62b1fb9695d"/>
    <ds:schemaRef ds:uri="3f2e5e20-8d34-4895-b687-30ef41b583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5817</TotalTime>
  <Words>1634</Words>
  <Application>Microsoft Office PowerPoint</Application>
  <PresentationFormat>Widescreen</PresentationFormat>
  <Paragraphs>1079</Paragraphs>
  <Slides>20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SCG</vt:lpstr>
      <vt:lpstr>SCG Bold</vt:lpstr>
      <vt:lpstr>TH Sarabun New</vt:lpstr>
      <vt:lpstr>TH SarabunPSK</vt:lpstr>
      <vt:lpstr>Wingdings</vt:lpstr>
      <vt:lpstr>1_Office Theme</vt:lpstr>
      <vt:lpstr>Office Theme</vt:lpstr>
      <vt:lpstr>ชีวเทพ เทศทองลา (โทนี่)</vt:lpstr>
      <vt:lpstr>PowerPoint Presentation</vt:lpstr>
      <vt:lpstr>Work Procedure adaptation with SMIT</vt:lpstr>
      <vt:lpstr>Safety is the Most Important Thing</vt:lpstr>
      <vt:lpstr>SMIT 3.0 – Integrate data and develop AI to reduce risks from human error</vt:lpstr>
      <vt:lpstr>SMIT 3.0 – Integrate data and develop AI to reduce risks from human error</vt:lpstr>
      <vt:lpstr>SMIT 3.0 – Integrate data and develop AI to reduce risks from human error</vt:lpstr>
      <vt:lpstr>SMIT 3.0 Phase-2 : Integrate data and develop AI to reduce risks from human error</vt:lpstr>
      <vt:lpstr>Product Name  : Safety is the Most Important Thing (SMIT 3.0)  Status : Plan 100%  / Actual 100%</vt:lpstr>
      <vt:lpstr>PowerPoint Presentation</vt:lpstr>
      <vt:lpstr>PowerPoint Presentation</vt:lpstr>
      <vt:lpstr>PowerPoint Presentation</vt:lpstr>
      <vt:lpstr>“Header”</vt:lpstr>
      <vt:lpstr>PowerPoint Presentation</vt:lpstr>
      <vt:lpstr>PowerPoint Presentation</vt:lpstr>
      <vt:lpstr>Demos</vt:lpstr>
      <vt:lpstr>Problems and Obstacle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SCG E-PTW</dc:title>
  <dc:creator>Talay Petcharat</dc:creator>
  <cp:lastModifiedBy>TONY TON</cp:lastModifiedBy>
  <cp:revision>608</cp:revision>
  <dcterms:created xsi:type="dcterms:W3CDTF">2021-01-10T09:35:13Z</dcterms:created>
  <dcterms:modified xsi:type="dcterms:W3CDTF">2022-12-06T20:23:22Z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82ec11f-0307-4ba2-9c7f-1e910abb2b8a_Enabled">
    <vt:lpwstr>true</vt:lpwstr>
  </property>
  <property fmtid="{D5CDD505-2E9C-101B-9397-08002B2CF9AE}" pid="3" name="MSIP_Label_282ec11f-0307-4ba2-9c7f-1e910abb2b8a_SetDate">
    <vt:lpwstr>2022-08-01T06:41:16Z</vt:lpwstr>
  </property>
  <property fmtid="{D5CDD505-2E9C-101B-9397-08002B2CF9AE}" pid="4" name="MSIP_Label_282ec11f-0307-4ba2-9c7f-1e910abb2b8a_Method">
    <vt:lpwstr>Standard</vt:lpwstr>
  </property>
  <property fmtid="{D5CDD505-2E9C-101B-9397-08002B2CF9AE}" pid="5" name="MSIP_Label_282ec11f-0307-4ba2-9c7f-1e910abb2b8a_Name">
    <vt:lpwstr>282ec11f-0307-4ba2-9c7f-1e910abb2b8a</vt:lpwstr>
  </property>
  <property fmtid="{D5CDD505-2E9C-101B-9397-08002B2CF9AE}" pid="6" name="MSIP_Label_282ec11f-0307-4ba2-9c7f-1e910abb2b8a_SiteId">
    <vt:lpwstr>5db8bf0e-8592-4ed0-82b2-a6d4d77933d4</vt:lpwstr>
  </property>
  <property fmtid="{D5CDD505-2E9C-101B-9397-08002B2CF9AE}" pid="7" name="MSIP_Label_282ec11f-0307-4ba2-9c7f-1e910abb2b8a_ActionId">
    <vt:lpwstr>681caae1-19e9-4764-adfa-ef21c00f367d</vt:lpwstr>
  </property>
  <property fmtid="{D5CDD505-2E9C-101B-9397-08002B2CF9AE}" pid="8" name="MSIP_Label_282ec11f-0307-4ba2-9c7f-1e910abb2b8a_ContentBits">
    <vt:lpwstr>0</vt:lpwstr>
  </property>
</Properties>
</file>